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52E361D-357B-4222-88A5-6DDA2D78BFF8}">
  <a:tblStyle styleId="{E52E361D-357B-4222-88A5-6DDA2D78BFF8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  <a:tblStyle styleId="{EA575A88-90C0-478D-B1EA-813A33774E8F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" name="Google Shape;6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" name="Google Shape;7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" name="Google Shape;7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" name="Google Shape;9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" name="Google Shape;10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5" name="Google Shape;4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6" name="Google Shape;36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1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0" name="Google Shape;40;p1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" name="Google Shape;41;p1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11" Type="http://schemas.openxmlformats.org/officeDocument/2006/relationships/slide" Target="/ppt/slides/slide10.xml"/><Relationship Id="rId10" Type="http://schemas.openxmlformats.org/officeDocument/2006/relationships/slide" Target="/ppt/slides/slide9.xml"/><Relationship Id="rId9" Type="http://schemas.openxmlformats.org/officeDocument/2006/relationships/slide" Target="/ppt/slides/slide8.xml"/><Relationship Id="rId5" Type="http://schemas.openxmlformats.org/officeDocument/2006/relationships/slide" Target="/ppt/slides/slide4.xml"/><Relationship Id="rId6" Type="http://schemas.openxmlformats.org/officeDocument/2006/relationships/slide" Target="/ppt/slides/slide5.xml"/><Relationship Id="rId7" Type="http://schemas.openxmlformats.org/officeDocument/2006/relationships/slide" Target="/ppt/slides/slide6.xml"/><Relationship Id="rId8" Type="http://schemas.openxmlformats.org/officeDocument/2006/relationships/slide" Target="/ppt/slides/slide7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Relationship Id="rId4" Type="http://schemas.openxmlformats.org/officeDocument/2006/relationships/slide" Target="/ppt/slides/slide2.xml"/><Relationship Id="rId5" Type="http://schemas.openxmlformats.org/officeDocument/2006/relationships/slide" Target="/ppt/slides/slide3.xml"/><Relationship Id="rId6" Type="http://schemas.openxmlformats.org/officeDocument/2006/relationships/slide" Target="/ppt/slides/slide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3.xml"/><Relationship Id="rId4" Type="http://schemas.openxmlformats.org/officeDocument/2006/relationships/slide" Target="/ppt/slides/slide3.xml"/><Relationship Id="rId5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slide" Target="/ppt/slides/slide7.xml"/><Relationship Id="rId5" Type="http://schemas.openxmlformats.org/officeDocument/2006/relationships/slide" Target="/ppt/slides/slide4.xml"/><Relationship Id="rId6" Type="http://schemas.openxmlformats.org/officeDocument/2006/relationships/slide" Target="/ppt/slides/slide6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slide" Target="/ppt/slides/slide3.xml"/><Relationship Id="rId5" Type="http://schemas.openxmlformats.org/officeDocument/2006/relationships/slide" Target="/ppt/slides/slide6.xml"/><Relationship Id="rId6" Type="http://schemas.openxmlformats.org/officeDocument/2006/relationships/slide" Target="/ppt/slides/slide5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slide" Target="/ppt/slides/slide3.xml"/><Relationship Id="rId5" Type="http://schemas.openxmlformats.org/officeDocument/2006/relationships/slide" Target="/ppt/slides/slide6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slide" Target="/ppt/slides/slide3.xml"/><Relationship Id="rId5" Type="http://schemas.openxmlformats.org/officeDocument/2006/relationships/slide" Target="/ppt/slides/slide4.xml"/><Relationship Id="rId6" Type="http://schemas.openxmlformats.org/officeDocument/2006/relationships/slide" Target="/ppt/slides/slide2.xml"/><Relationship Id="rId7" Type="http://schemas.openxmlformats.org/officeDocument/2006/relationships/slide" Target="/ppt/slides/slide10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slide" Target="/ppt/slides/slide3.xml"/><Relationship Id="rId5" Type="http://schemas.openxmlformats.org/officeDocument/2006/relationships/slide" Target="/ppt/slides/slide8.xml"/><Relationship Id="rId6" Type="http://schemas.openxmlformats.org/officeDocument/2006/relationships/slide" Target="/ppt/slides/slide9.xml"/><Relationship Id="rId7" Type="http://schemas.openxmlformats.org/officeDocument/2006/relationships/slide" Target="/ppt/slides/slide10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slide" Target="/ppt/slides/slide7.xml"/><Relationship Id="rId5" Type="http://schemas.openxmlformats.org/officeDocument/2006/relationships/slide" Target="/ppt/slides/slide9.xml"/><Relationship Id="rId6" Type="http://schemas.openxmlformats.org/officeDocument/2006/relationships/slide" Target="/ppt/slides/slide10.xml"/><Relationship Id="rId7" Type="http://schemas.openxmlformats.org/officeDocument/2006/relationships/slide" Target="/ppt/slides/slide3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Relationship Id="rId4" Type="http://schemas.openxmlformats.org/officeDocument/2006/relationships/slide" Target="/ppt/slides/slide7.xml"/><Relationship Id="rId5" Type="http://schemas.openxmlformats.org/officeDocument/2006/relationships/slide" Target="/ppt/slides/slide8.xml"/><Relationship Id="rId6" Type="http://schemas.openxmlformats.org/officeDocument/2006/relationships/slide" Target="/ppt/slides/slide10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199900" y="82850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Instructions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140475" y="803900"/>
            <a:ext cx="8520600" cy="26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-35306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Make sure you have a handout to record your path through the carbon cycle.</a:t>
            </a:r>
            <a:endParaRPr/>
          </a:p>
          <a:p>
            <a:pPr indent="-35306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Click “Slideshow” in the upper right to enter presentation mode.</a:t>
            </a:r>
            <a:endParaRPr/>
          </a:p>
          <a:p>
            <a:pPr indent="-35306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Click your start station below. </a:t>
            </a:r>
            <a:endParaRPr/>
          </a:p>
          <a:p>
            <a:pPr indent="-35306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Once at your start station, roll your dice and follow the directions based on what number you roll. Be sure to record on your handout before moving on!  </a:t>
            </a:r>
            <a:endParaRPr/>
          </a:p>
          <a:p>
            <a:pPr indent="-35306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lphaLcPeriod"/>
            </a:pPr>
            <a:r>
              <a:rPr lang="en"/>
              <a:t>If you are instructed to move to a new station, click the station name to jump there.</a:t>
            </a:r>
            <a:endParaRPr/>
          </a:p>
          <a:p>
            <a:pPr indent="-35306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lphaLcPeriod"/>
            </a:pPr>
            <a:r>
              <a:rPr lang="en"/>
              <a:t>If you are instructed to Stay, record the station and roll again.</a:t>
            </a:r>
            <a:endParaRPr/>
          </a:p>
        </p:txBody>
      </p:sp>
      <p:graphicFrame>
        <p:nvGraphicFramePr>
          <p:cNvPr id="56" name="Google Shape;56;p13"/>
          <p:cNvGraphicFramePr/>
          <p:nvPr/>
        </p:nvGraphicFramePr>
        <p:xfrm>
          <a:off x="199900" y="3663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{E52E361D-357B-4222-88A5-6DDA2D78BFF8}</a:tableStyleId>
              </a:tblPr>
              <a:tblGrid>
                <a:gridCol w="2924175"/>
                <a:gridCol w="2924175"/>
                <a:gridCol w="2924175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sng" cap="none" strike="noStrike">
                          <a:solidFill>
                            <a:schemeClr val="hlink"/>
                          </a:solidFill>
                          <a:hlinkClick action="ppaction://hlinksldjump" r:id="rId3"/>
                        </a:rPr>
                        <a:t>Fossil Fuels</a:t>
                      </a:r>
                      <a:endParaRPr sz="18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sng" cap="none" strike="noStrike">
                          <a:solidFill>
                            <a:schemeClr val="hlink"/>
                          </a:solidFill>
                          <a:hlinkClick action="ppaction://hlinksldjump" r:id="rId4"/>
                        </a:rPr>
                        <a:t>Atmosphere</a:t>
                      </a:r>
                      <a:endParaRPr sz="18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sng" cap="none" strike="noStrike">
                          <a:solidFill>
                            <a:schemeClr val="hlink"/>
                          </a:solidFill>
                          <a:hlinkClick action="ppaction://hlinksldjump" r:id="rId5"/>
                        </a:rPr>
                        <a:t>Plants on Land</a:t>
                      </a:r>
                      <a:endParaRPr sz="1800" u="none" cap="none" strike="noStrike"/>
                    </a:p>
                  </a:txBody>
                  <a:tcPr marT="91425" marB="91425" marR="91425" marL="91425"/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sng" cap="none" strike="noStrike">
                          <a:solidFill>
                            <a:schemeClr val="hlink"/>
                          </a:solidFill>
                          <a:hlinkClick action="ppaction://hlinksldjump" r:id="rId6"/>
                        </a:rPr>
                        <a:t>Animals and Fungi</a:t>
                      </a:r>
                      <a:endParaRPr sz="18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sng" cap="none" strike="noStrike">
                          <a:solidFill>
                            <a:schemeClr val="hlink"/>
                          </a:solidFill>
                          <a:hlinkClick action="ppaction://hlinksldjump" r:id="rId7"/>
                        </a:rPr>
                        <a:t>Soil</a:t>
                      </a:r>
                      <a:endParaRPr sz="18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sng" cap="none" strike="noStrike">
                          <a:solidFill>
                            <a:schemeClr val="hlink"/>
                          </a:solidFill>
                          <a:hlinkClick action="ppaction://hlinksldjump" r:id="rId8"/>
                        </a:rPr>
                        <a:t>Surface Ocean</a:t>
                      </a:r>
                      <a:endParaRPr sz="18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sng" cap="none" strike="noStrike">
                          <a:solidFill>
                            <a:schemeClr val="hlink"/>
                          </a:solidFill>
                          <a:hlinkClick action="ppaction://hlinksldjump" r:id="rId9"/>
                        </a:rPr>
                        <a:t>Ocean Plants and Animals</a:t>
                      </a:r>
                      <a:endParaRPr sz="18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sng" cap="none" strike="noStrike">
                          <a:solidFill>
                            <a:schemeClr val="hlink"/>
                          </a:solidFill>
                          <a:hlinkClick action="ppaction://hlinksldjump" r:id="rId10"/>
                        </a:rPr>
                        <a:t>Deep Ocean</a:t>
                      </a:r>
                      <a:endParaRPr sz="18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sng" cap="none" strike="noStrike">
                          <a:solidFill>
                            <a:schemeClr val="hlink"/>
                          </a:solidFill>
                          <a:hlinkClick action="ppaction://hlinksldjump" r:id="rId11"/>
                        </a:rPr>
                        <a:t>Sedimentary Rocks</a:t>
                      </a:r>
                      <a:endParaRPr sz="18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45450" y="152400"/>
            <a:ext cx="5364950" cy="12220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0" name="Google Shape;110;p22"/>
          <p:cNvGraphicFramePr/>
          <p:nvPr/>
        </p:nvGraphicFramePr>
        <p:xfrm>
          <a:off x="149988" y="1493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{EA575A88-90C0-478D-B1EA-813A33774E8F}</a:tableStyleId>
              </a:tblPr>
              <a:tblGrid>
                <a:gridCol w="843075"/>
                <a:gridCol w="2646375"/>
                <a:gridCol w="5354575"/>
              </a:tblGrid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If you roll…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Move To…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Because…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</a:tr>
              <a:tr h="21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1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 row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none" cap="none" strike="noStrike"/>
                        <a:t>Sedimentary Rocks </a:t>
                      </a:r>
                      <a:r>
                        <a:rPr lang="en" sz="2000" u="none" cap="none" strike="noStrike">
                          <a:solidFill>
                            <a:schemeClr val="dk1"/>
                          </a:solidFill>
                        </a:rPr>
                        <a:t>(Stay, Record, Roll Again)</a:t>
                      </a:r>
                      <a:endParaRPr sz="2000" u="none" cap="none" strike="noStrike"/>
                    </a:p>
                  </a:txBody>
                  <a:tcPr marT="63500" marB="63500" marR="63500" marL="63500" anchor="ctr"/>
                </a:tc>
                <a:tc row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You stay trapped in rock—the slowest part of the cycle.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321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2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 vMerge="1"/>
                <a:tc vMerge="1"/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3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 vMerge="1"/>
                <a:tc vMerge="1"/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4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hlink"/>
                          </a:solidFill>
                          <a:hlinkClick action="ppaction://hlinksldjump" r:id="rId4"/>
                        </a:rPr>
                        <a:t>Fossil Fuels</a:t>
                      </a:r>
                      <a:endParaRPr sz="2000" u="none" cap="none" strike="noStrike"/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Rarely, heat and pressure turn some rock carbon into fossil fuels.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5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accent5"/>
                          </a:solidFill>
                          <a:hlinkClick action="ppaction://hlinksldjump"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Atmosphere</a:t>
                      </a:r>
                      <a:endParaRPr sz="2000" u="none" cap="none" strike="noStrike"/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Weathering or volcanoes release you to the air as CO₂.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411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6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hlink"/>
                          </a:solidFill>
                          <a:hlinkClick action="ppaction://hlinksldjump" r:id="rId6"/>
                        </a:rPr>
                        <a:t>Soil</a:t>
                      </a:r>
                      <a:endParaRPr sz="2000" u="none" cap="none" strike="noStrike"/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Erosion moves you from rock into the soil.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" name="Google Shape;61;p14"/>
          <p:cNvGraphicFramePr/>
          <p:nvPr/>
        </p:nvGraphicFramePr>
        <p:xfrm>
          <a:off x="355575" y="14473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{EA575A88-90C0-478D-B1EA-813A33774E8F}</a:tableStyleId>
              </a:tblPr>
              <a:tblGrid>
                <a:gridCol w="1054875"/>
                <a:gridCol w="2689200"/>
                <a:gridCol w="4984075"/>
              </a:tblGrid>
              <a:tr h="827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If you roll…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Move To…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Because…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</a:tr>
              <a:tr h="432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1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 row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" sz="3000" u="none" cap="none" strike="noStrike"/>
                        <a:t>Fossil Fuels (Stay, Record, Roll Again)</a:t>
                      </a:r>
                      <a:endParaRPr sz="3000" u="none" cap="none" strike="noStrike"/>
                    </a:p>
                  </a:txBody>
                  <a:tcPr marT="63500" marB="63500" marR="63500" marL="63500" anchor="ctr"/>
                </a:tc>
                <a:tc row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You stay buried deep underground for a very long time.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432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2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 vMerge="1"/>
                <a:tc vMerge="1"/>
              </a:tr>
              <a:tr h="432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3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 vMerge="1"/>
                <a:tc vMerge="1"/>
              </a:tr>
              <a:tr h="432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4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" sz="3000" u="sng" cap="none" strike="noStrike">
                          <a:solidFill>
                            <a:schemeClr val="hlink"/>
                          </a:solidFill>
                          <a:hlinkClick action="ppaction://hlinksldjump" r:id="rId3"/>
                        </a:rPr>
                        <a:t>Atmosphere</a:t>
                      </a:r>
                      <a:endParaRPr sz="3000" u="none" cap="none" strike="noStrike"/>
                    </a:p>
                  </a:txBody>
                  <a:tcPr marT="63500" marB="63500" marR="63500" marL="63500" anchor="ctr"/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>
                          <a:solidFill>
                            <a:schemeClr val="dk1"/>
                          </a:solidFill>
                        </a:rPr>
                        <a:t>People dig you up and burn you, sending you into the air as CO₂.</a:t>
                      </a:r>
                      <a:endParaRPr sz="3500" u="none" cap="none" strike="noStrike"/>
                    </a:p>
                  </a:txBody>
                  <a:tcPr marT="63500" marB="63500" marR="63500" marL="63500" anchor="ctr"/>
                </a:tc>
              </a:tr>
              <a:tr h="432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5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 vMerge="1"/>
                <a:tc vMerge="1"/>
              </a:tr>
              <a:tr h="131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6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" sz="3000" u="sng" cap="none" strike="noStrike">
                          <a:solidFill>
                            <a:schemeClr val="hlink"/>
                          </a:solidFill>
                          <a:hlinkClick action="ppaction://hlinksldjump" r:id="rId4"/>
                        </a:rPr>
                        <a:t>Atmosphere</a:t>
                      </a:r>
                      <a:endParaRPr sz="3000" u="none" cap="none" strike="noStrike"/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A little carbon leaks out through cracks or volcanoes.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</a:tbl>
          </a:graphicData>
        </a:graphic>
      </p:graphicFrame>
      <p:pic>
        <p:nvPicPr>
          <p:cNvPr id="62" name="Google Shape;62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65350" y="0"/>
            <a:ext cx="3947251" cy="144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5850" y="0"/>
            <a:ext cx="6364001" cy="15644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8" name="Google Shape;68;p15"/>
          <p:cNvGraphicFramePr/>
          <p:nvPr/>
        </p:nvGraphicFramePr>
        <p:xfrm>
          <a:off x="271725" y="16473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{EA575A88-90C0-478D-B1EA-813A33774E8F}</a:tableStyleId>
              </a:tblPr>
              <a:tblGrid>
                <a:gridCol w="993650"/>
                <a:gridCol w="2458300"/>
                <a:gridCol w="5148600"/>
              </a:tblGrid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If you roll…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Move To…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Because…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</a:tr>
              <a:tr h="10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1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none" cap="none" strike="noStrike"/>
                        <a:t>Atmosphere (Stay, Record, Roll Again)</a:t>
                      </a:r>
                      <a:endParaRPr sz="2000" u="none" cap="none" strike="noStrike"/>
                    </a:p>
                  </a:txBody>
                  <a:tcPr marT="63500" marB="63500" marR="63500" marL="63500" anchor="ctr"/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You stay in the air as CO₂ for now.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250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2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 vMerge="1"/>
                <a:tc vMerge="1"/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3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hlink"/>
                          </a:solidFill>
                          <a:hlinkClick action="ppaction://hlinksldjump" r:id="rId4"/>
                        </a:rPr>
                        <a:t>Surface Ocean</a:t>
                      </a:r>
                      <a:endParaRPr sz="2000" u="none" cap="none" strike="noStrike"/>
                    </a:p>
                  </a:txBody>
                  <a:tcPr marT="63500" marB="63500" marR="63500" marL="63500" anchor="ctr"/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You dissolve into the surface of the ocean.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4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 vMerge="1"/>
                <a:tc vMerge="1"/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5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hlink"/>
                          </a:solidFill>
                          <a:hlinkClick action="ppaction://hlinksldjump" r:id="rId5"/>
                        </a:rPr>
                        <a:t>Plants on Land</a:t>
                      </a:r>
                      <a:endParaRPr sz="2000" u="none" cap="none" strike="noStrike"/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A plant pulls you out of the air during photosynthesis.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6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accent5"/>
                          </a:solidFill>
                          <a:hlinkClick action="ppaction://hlinksldjump"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Soil</a:t>
                      </a:r>
                      <a:endParaRPr sz="2000" u="none" cap="none" strike="noStrike"/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Rain carries you into the soil.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72750" y="-93550"/>
            <a:ext cx="5305326" cy="16042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4" name="Google Shape;74;p16"/>
          <p:cNvGraphicFramePr/>
          <p:nvPr/>
        </p:nvGraphicFramePr>
        <p:xfrm>
          <a:off x="227400" y="1425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{EA575A88-90C0-478D-B1EA-813A33774E8F}</a:tableStyleId>
              </a:tblPr>
              <a:tblGrid>
                <a:gridCol w="904650"/>
                <a:gridCol w="2612475"/>
                <a:gridCol w="5307800"/>
              </a:tblGrid>
              <a:tr h="565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If you roll…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Move To…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Because…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1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hlink"/>
                          </a:solidFill>
                          <a:hlinkClick action="ppaction://hlinksldjump" r:id="rId4"/>
                        </a:rPr>
                        <a:t>Atmosphere</a:t>
                      </a:r>
                      <a:endParaRPr sz="2000" u="none" cap="none" strike="noStrike"/>
                    </a:p>
                  </a:txBody>
                  <a:tcPr marT="63500" marB="63500" marR="63500" marL="63500" anchor="ctr"/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The plant breathes out CO₂, sending you back to the air.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2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 vMerge="1"/>
                <a:tc vMerge="1"/>
              </a:tr>
              <a:tr h="379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3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accent5"/>
                          </a:solidFill>
                          <a:hlinkClick action="ppaction://hlinksldjump"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Soil</a:t>
                      </a:r>
                      <a:endParaRPr sz="2000" u="none" cap="none" strike="noStrike"/>
                    </a:p>
                  </a:txBody>
                  <a:tcPr marT="63500" marB="63500" marR="63500" marL="63500" anchor="ctr"/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The plant dies and rots, so you move into the soil.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4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 vMerge="1"/>
                <a:tc vMerge="1"/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5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none" cap="none" strike="noStrike"/>
                        <a:t>Plants on Land </a:t>
                      </a:r>
                      <a:r>
                        <a:rPr lang="en" sz="2000" u="none" cap="none" strike="noStrike">
                          <a:solidFill>
                            <a:schemeClr val="dk1"/>
                          </a:solidFill>
                        </a:rPr>
                        <a:t>(Stay, Record, Roll Again)</a:t>
                      </a:r>
                      <a:endParaRPr sz="2000" u="none" cap="none" strike="noStrike"/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You stay inside the plant for now.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6</a:t>
                      </a:r>
                      <a:endParaRPr b="1" sz="20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hlink"/>
                          </a:solidFill>
                          <a:hlinkClick action="ppaction://hlinksldjump" r:id="rId6"/>
                        </a:rPr>
                        <a:t>Animals and Fungi</a:t>
                      </a:r>
                      <a:endParaRPr sz="2000" u="none" cap="none" strike="noStrike"/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An animal or fungus eats the plant and takes you in.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93750" y="0"/>
            <a:ext cx="4730749" cy="15046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0" name="Google Shape;80;p17"/>
          <p:cNvGraphicFramePr/>
          <p:nvPr/>
        </p:nvGraphicFramePr>
        <p:xfrm>
          <a:off x="63450" y="14335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{EA575A88-90C0-478D-B1EA-813A33774E8F}</a:tableStyleId>
              </a:tblPr>
              <a:tblGrid>
                <a:gridCol w="896175"/>
                <a:gridCol w="3172725"/>
                <a:gridCol w="4874850"/>
              </a:tblGrid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If you roll…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Move To…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Because…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1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accent5"/>
                          </a:solidFill>
                          <a:hlinkClick action="ppaction://hlinksldjump"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Atmosphere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 row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Breathing sends you back to the air as CO₂.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2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  <a:tc vMerge="1"/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3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  <a:tc vMerge="1"/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4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accent5"/>
                          </a:solidFill>
                          <a:hlinkClick action="ppaction://hlinksldjump"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Soil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Waste or dead bodies rot, so you move into the soil.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5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  <a:tc vMerge="1"/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6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none" cap="none" strike="noStrike"/>
                        <a:t>Animals and Fungi </a:t>
                      </a:r>
                      <a:r>
                        <a:rPr lang="en" sz="2000" u="none" cap="none" strike="noStrike">
                          <a:solidFill>
                            <a:schemeClr val="dk1"/>
                          </a:solidFill>
                        </a:rPr>
                        <a:t>(Stay, Record, Roll Again)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You stay inside the animal or fungus for now.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55975" y="0"/>
            <a:ext cx="3693626" cy="11847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6" name="Google Shape;86;p18"/>
          <p:cNvGraphicFramePr/>
          <p:nvPr/>
        </p:nvGraphicFramePr>
        <p:xfrm>
          <a:off x="191113" y="1294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{EA575A88-90C0-478D-B1EA-813A33774E8F}</a:tableStyleId>
              </a:tblPr>
              <a:tblGrid>
                <a:gridCol w="946775"/>
                <a:gridCol w="2406225"/>
                <a:gridCol w="5408775"/>
              </a:tblGrid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If you roll…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Move To…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Because…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1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none" cap="none" strike="noStrike"/>
                        <a:t>Soil </a:t>
                      </a:r>
                      <a:r>
                        <a:rPr lang="en" sz="2000" u="none" cap="none" strike="noStrike">
                          <a:solidFill>
                            <a:schemeClr val="dk1"/>
                          </a:solidFill>
                        </a:rPr>
                        <a:t>(Stay, Record, Roll Again)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You stay stored in the soil for now.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84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2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  <a:tc vMerge="1"/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3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accent5"/>
                          </a:solidFill>
                          <a:hlinkClick action="ppaction://hlinksldjump"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Atmosphere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Decomposers break things down and release you to the air as CO₂.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4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hlink"/>
                          </a:solidFill>
                          <a:hlinkClick action="ppaction://hlinksldjump" r:id="rId5"/>
                        </a:rPr>
                        <a:t>Plants on Land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Plant roots take you up from the soil.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5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hlink"/>
                          </a:solidFill>
                          <a:hlinkClick action="ppaction://hlinksldjump" r:id="rId6"/>
                        </a:rPr>
                        <a:t>Fossil Fuels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Over millions of years, deep burial turns you into fossil fuels.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6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accent5"/>
                          </a:solidFill>
                          <a:hlinkClick action="ppaction://hlinksldjump"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Sedimentary Rocks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More burial and squeezing change you into rock.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26450" y="0"/>
            <a:ext cx="4857749" cy="15893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2" name="Google Shape;92;p19"/>
          <p:cNvGraphicFramePr/>
          <p:nvPr/>
        </p:nvGraphicFramePr>
        <p:xfrm>
          <a:off x="152400" y="1504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{EA575A88-90C0-478D-B1EA-813A33774E8F}</a:tableStyleId>
              </a:tblPr>
              <a:tblGrid>
                <a:gridCol w="1129125"/>
                <a:gridCol w="3126700"/>
                <a:gridCol w="4535750"/>
              </a:tblGrid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If you roll…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Move To…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Because…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1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none" cap="none" strike="noStrike"/>
                        <a:t>Surface Ocean </a:t>
                      </a:r>
                      <a:r>
                        <a:rPr lang="en" sz="2000" u="none" cap="none" strike="noStrike">
                          <a:solidFill>
                            <a:schemeClr val="dk1"/>
                          </a:solidFill>
                        </a:rPr>
                        <a:t>(Stay, Record, Roll Again)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You stay dissolved in the sunlit ocean water.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2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  <a:tc vMerge="1"/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3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accent5"/>
                          </a:solidFill>
                          <a:hlinkClick action="ppaction://hlinksldjump"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Atmosphere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You bubble out of the ocean back into the air.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4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accent5"/>
                          </a:solidFill>
                          <a:hlinkClick action="ppaction://hlinksldjump"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Ocean Plants and Animals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Ocean plants or animals take you in.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5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hlink"/>
                          </a:solidFill>
                          <a:hlinkClick action="ppaction://hlinksldjump" r:id="rId6"/>
                        </a:rPr>
                        <a:t>Deep Ocean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Currents carry you down to deeper water.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6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accent5"/>
                          </a:solidFill>
                          <a:hlinkClick action="ppaction://hlinksldjump"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Sedimentary Rocks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Mud on the sea floor traps you and hardens into rock.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1157" y="0"/>
            <a:ext cx="5372093" cy="14883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8" name="Google Shape;98;p20"/>
          <p:cNvGraphicFramePr/>
          <p:nvPr/>
        </p:nvGraphicFramePr>
        <p:xfrm>
          <a:off x="132150" y="1488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{EA575A88-90C0-478D-B1EA-813A33774E8F}</a:tableStyleId>
              </a:tblPr>
              <a:tblGrid>
                <a:gridCol w="1040750"/>
                <a:gridCol w="3399100"/>
                <a:gridCol w="4380325"/>
              </a:tblGrid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If you roll…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Move To…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Because…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</a:tr>
              <a:tr h="404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1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none" cap="none" strike="noStrike"/>
                        <a:t>Ocean Plants and Animals </a:t>
                      </a:r>
                      <a:r>
                        <a:rPr lang="en" sz="2000" u="none" cap="none" strike="noStrike">
                          <a:solidFill>
                            <a:schemeClr val="dk1"/>
                          </a:solidFill>
                        </a:rPr>
                        <a:t>(Stay, Record, Roll Again)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You stay inside ocean plants or animals for now.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2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  <a:tc vMerge="1"/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3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accent5"/>
                          </a:solidFill>
                          <a:hlinkClick action="ppaction://hlinksldjump"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Surface Ocean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Breathing or waste puts you back into the surface water.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4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accent5"/>
                          </a:solidFill>
                          <a:hlinkClick action="ppaction://hlinksldjump"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Deep Ocean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The dead organism sinks, taking you deeper.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5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accent5"/>
                          </a:solidFill>
                          <a:hlinkClick action="ppaction://hlinksldjump"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Sedimentary Rocks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Shells and bones pile up and turn into rock.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6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accent5"/>
                          </a:solidFill>
                          <a:hlinkClick action="ppaction://hlinksldjump"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Atmosphere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You return to the air as CO₂.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12200" y="-85725"/>
            <a:ext cx="4698200" cy="15595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4" name="Google Shape;104;p21"/>
          <p:cNvGraphicFramePr/>
          <p:nvPr/>
        </p:nvGraphicFramePr>
        <p:xfrm>
          <a:off x="76200" y="1397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{EA575A88-90C0-478D-B1EA-813A33774E8F}</a:tableStyleId>
              </a:tblPr>
              <a:tblGrid>
                <a:gridCol w="1125450"/>
                <a:gridCol w="2655975"/>
                <a:gridCol w="5038725"/>
              </a:tblGrid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If you roll…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Move To…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500"/>
                        <a:buFont typeface="Arial"/>
                        <a:buNone/>
                      </a:pPr>
                      <a:r>
                        <a:rPr b="1" lang="en" sz="3500" u="none" cap="none" strike="noStrike"/>
                        <a:t>Because…</a:t>
                      </a:r>
                      <a:endParaRPr b="1" sz="3500" u="none" cap="none" strike="noStrike"/>
                    </a:p>
                  </a:txBody>
                  <a:tcPr marT="63500" marB="63500" marR="63500" marL="63500"/>
                </a:tc>
              </a:tr>
              <a:tr h="250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1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none" cap="none" strike="noStrike"/>
                        <a:t>Deep Ocean </a:t>
                      </a:r>
                      <a:r>
                        <a:rPr lang="en" sz="2000" u="none" cap="none" strike="noStrike">
                          <a:solidFill>
                            <a:schemeClr val="dk1"/>
                          </a:solidFill>
                        </a:rPr>
                        <a:t>(Stay, Record, Roll Again)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 row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You stay dissolved in deep water for a long time.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2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  <a:tc vMerge="1"/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3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  <a:tc vMerge="1"/>
              </a:tr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4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accent5"/>
                          </a:solidFill>
                          <a:hlinkClick action="ppaction://hlinksldjump"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Surface Ocean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Upwelling brings you back toward the surface.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5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hlink"/>
                          </a:solidFill>
                          <a:hlinkClick action="ppaction://hlinksldjump" r:id="rId5"/>
                        </a:rPr>
                        <a:t>Ocean Plants and Animals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Deep‑sea creatures take you in.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/>
                        <a:t>6</a:t>
                      </a:r>
                      <a:endParaRPr b="1" sz="2000" u="none" cap="none" strike="noStrike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sng" cap="none" strike="noStrike">
                          <a:solidFill>
                            <a:schemeClr val="hlink"/>
                          </a:solidFill>
                          <a:hlinkClick action="ppaction://hlinksldjump" r:id="rId6"/>
                        </a:rPr>
                        <a:t>Sedimentary Rocks</a:t>
                      </a:r>
                      <a:endParaRPr sz="2000" u="none" cap="none" strike="noStrike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Sea‑floor mud locks you into rock for the long term.</a:t>
                      </a:r>
                      <a:endParaRPr sz="1600" u="none" cap="none" strike="noStrike"/>
                    </a:p>
                  </a:txBody>
                  <a:tcPr marT="63500" marB="63500" marR="63500" marL="63500" anchor="ctr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