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E301C1C-5F43-4696-862B-26520D7CD692}">
  <a:tblStyle styleId="{2E301C1C-5F43-4696-862B-26520D7CD69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8E07B509-270B-48A3-8A48-7B21B05A85D7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1" Type="http://schemas.openxmlformats.org/officeDocument/2006/relationships/slide" Target="/ppt/slides/slide10.xm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slide" Target="/ppt/slides/slide2.xml"/><Relationship Id="rId5" Type="http://schemas.openxmlformats.org/officeDocument/2006/relationships/slide" Target="/ppt/slides/slide3.xml"/><Relationship Id="rId6" Type="http://schemas.openxmlformats.org/officeDocument/2006/relationships/slide" Target="/ppt/slides/slide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slide" Target="/ppt/slides/slide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slide" Target="/ppt/slides/slide7.xml"/><Relationship Id="rId5" Type="http://schemas.openxmlformats.org/officeDocument/2006/relationships/slide" Target="/ppt/slides/slide4.xml"/><Relationship Id="rId6" Type="http://schemas.openxmlformats.org/officeDocument/2006/relationships/slide" Target="/ppt/slides/slide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slide" Target="/ppt/slides/slide3.xml"/><Relationship Id="rId5" Type="http://schemas.openxmlformats.org/officeDocument/2006/relationships/slide" Target="/ppt/slides/slide6.xml"/><Relationship Id="rId6" Type="http://schemas.openxmlformats.org/officeDocument/2006/relationships/slide" Target="/ppt/slides/slide5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slide" Target="/ppt/slides/slide3.xml"/><Relationship Id="rId5" Type="http://schemas.openxmlformats.org/officeDocument/2006/relationships/slide" Target="/ppt/slides/slide6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slide" Target="/ppt/slides/slide3.xml"/><Relationship Id="rId5" Type="http://schemas.openxmlformats.org/officeDocument/2006/relationships/slide" Target="/ppt/slides/slide4.xml"/><Relationship Id="rId6" Type="http://schemas.openxmlformats.org/officeDocument/2006/relationships/slide" Target="/ppt/slides/slide2.xml"/><Relationship Id="rId7" Type="http://schemas.openxmlformats.org/officeDocument/2006/relationships/slide" Target="/ppt/slides/slide10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slide" Target="/ppt/slides/slide3.xml"/><Relationship Id="rId5" Type="http://schemas.openxmlformats.org/officeDocument/2006/relationships/slide" Target="/ppt/slides/slide8.xml"/><Relationship Id="rId6" Type="http://schemas.openxmlformats.org/officeDocument/2006/relationships/slide" Target="/ppt/slides/slide9.xml"/><Relationship Id="rId7" Type="http://schemas.openxmlformats.org/officeDocument/2006/relationships/slide" Target="/ppt/slides/slide10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slide" Target="/ppt/slides/slide7.xml"/><Relationship Id="rId5" Type="http://schemas.openxmlformats.org/officeDocument/2006/relationships/slide" Target="/ppt/slides/slide9.xml"/><Relationship Id="rId6" Type="http://schemas.openxmlformats.org/officeDocument/2006/relationships/slide" Target="/ppt/slides/slide10.xml"/><Relationship Id="rId7" Type="http://schemas.openxmlformats.org/officeDocument/2006/relationships/slide" Target="/ppt/slides/slide3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slide" Target="/ppt/slides/slide7.xml"/><Relationship Id="rId5" Type="http://schemas.openxmlformats.org/officeDocument/2006/relationships/slide" Target="/ppt/slides/slide8.xml"/><Relationship Id="rId6" Type="http://schemas.openxmlformats.org/officeDocument/2006/relationships/slide" Target="/ppt/slides/slide10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99900" y="8285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Instructions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40475" y="803900"/>
            <a:ext cx="8520600" cy="26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5306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Make sure you have a handout to record your path through the carbon cycle.</a:t>
            </a:r>
            <a:endParaRPr/>
          </a:p>
          <a:p>
            <a:pPr indent="-35306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Click “Slideshow” in the upper right to enter presentation mode.</a:t>
            </a:r>
            <a:endParaRPr/>
          </a:p>
          <a:p>
            <a:pPr indent="-35306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Click your start station below. </a:t>
            </a:r>
            <a:endParaRPr/>
          </a:p>
          <a:p>
            <a:pPr indent="-35306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Once at your start station, roll your dice and follow the directions based on what number you roll. Be sure to record on your handout before moving on!  </a:t>
            </a:r>
            <a:endParaRPr/>
          </a:p>
          <a:p>
            <a:pPr indent="-35306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/>
              <a:t>If you are instructed to move to a new station, click the station name to jump there.</a:t>
            </a:r>
            <a:endParaRPr/>
          </a:p>
          <a:p>
            <a:pPr indent="-35306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/>
              <a:t>If you are instructed to Stay, record the station and roll again.</a:t>
            </a:r>
            <a:endParaRPr/>
          </a:p>
        </p:txBody>
      </p:sp>
      <p:graphicFrame>
        <p:nvGraphicFramePr>
          <p:cNvPr id="56" name="Google Shape;56;p13"/>
          <p:cNvGraphicFramePr/>
          <p:nvPr/>
        </p:nvGraphicFramePr>
        <p:xfrm>
          <a:off x="199900" y="3663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{2E301C1C-5F43-4696-862B-26520D7CD692}</a:tableStyleId>
              </a:tblPr>
              <a:tblGrid>
                <a:gridCol w="2924175"/>
                <a:gridCol w="2924175"/>
                <a:gridCol w="292417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3"/>
                        </a:rPr>
                        <a:t>Fossil Fuels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Atmosphere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5"/>
                        </a:rPr>
                        <a:t>Plants on Land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Animals and Fungi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7"/>
                        </a:rPr>
                        <a:t>Soil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8"/>
                        </a:rPr>
                        <a:t>Surface Ocean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9"/>
                        </a:rPr>
                        <a:t>Ocean Plants and Animals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10"/>
                        </a:rPr>
                        <a:t>Deep Ocean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11"/>
                        </a:rPr>
                        <a:t>Sedimentary Rocks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5450" y="152400"/>
            <a:ext cx="5364950" cy="1222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0" name="Google Shape;110;p22"/>
          <p:cNvGraphicFramePr/>
          <p:nvPr/>
        </p:nvGraphicFramePr>
        <p:xfrm>
          <a:off x="149988" y="149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{8E07B509-270B-48A3-8A48-7B21B05A85D7}</a:tableStyleId>
              </a:tblPr>
              <a:tblGrid>
                <a:gridCol w="843075"/>
                <a:gridCol w="2646375"/>
                <a:gridCol w="535457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21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Sedimentary Rocks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trapped in rock—the slowest part of the cycle.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32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Fossil Fuels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Rarely, heat and pressure turn some rock carbon into fossil fuels.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Weathering or volcanoes release you to the air as CO₂.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411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Soil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Erosion moves you from rock into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4825" y="0"/>
            <a:ext cx="4544125" cy="14957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2" name="Google Shape;62;p14"/>
          <p:cNvGraphicFramePr/>
          <p:nvPr/>
        </p:nvGraphicFramePr>
        <p:xfrm>
          <a:off x="355575" y="1538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{8E07B509-270B-48A3-8A48-7B21B05A85D7}</a:tableStyleId>
              </a:tblPr>
              <a:tblGrid>
                <a:gridCol w="1054875"/>
                <a:gridCol w="2689200"/>
                <a:gridCol w="4984075"/>
              </a:tblGrid>
              <a:tr h="557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5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" sz="3000" u="none" cap="none" strike="noStrike"/>
                        <a:t>Fossil Fuels (Stay, Record, Roll Again)</a:t>
                      </a:r>
                      <a:endParaRPr sz="3000" u="none" cap="none" strike="noStrike"/>
                    </a:p>
                  </a:txBody>
                  <a:tcPr marT="63500" marB="63500" marR="63500" marL="63500" anchor="ctr"/>
                </a:tc>
                <a:tc rowSpan="5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buried deep underground for a very long time.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3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" sz="30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Atmosphere</a:t>
                      </a:r>
                      <a:endParaRPr sz="3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 little carbon leaks out through cracks or volcanoes.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850" y="0"/>
            <a:ext cx="6364001" cy="1564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8" name="Google Shape;68;p15"/>
          <p:cNvGraphicFramePr/>
          <p:nvPr/>
        </p:nvGraphicFramePr>
        <p:xfrm>
          <a:off x="271725" y="1647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{8E07B509-270B-48A3-8A48-7B21B05A85D7}</a:tableStyleId>
              </a:tblPr>
              <a:tblGrid>
                <a:gridCol w="993650"/>
                <a:gridCol w="2458300"/>
                <a:gridCol w="5148600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Atmosphere 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in the air as CO₂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25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Surface Ocean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dissolve into the surface of the ocean.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5"/>
                        </a:rPr>
                        <a:t>Plants on Land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 plant pulls you out of the air during photosynthesis.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Soil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Rain carries you into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2750" y="-93550"/>
            <a:ext cx="5305326" cy="16042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" name="Google Shape;74;p16"/>
          <p:cNvGraphicFramePr/>
          <p:nvPr/>
        </p:nvGraphicFramePr>
        <p:xfrm>
          <a:off x="227400" y="142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{8E07B509-270B-48A3-8A48-7B21B05A85D7}</a:tableStyleId>
              </a:tblPr>
              <a:tblGrid>
                <a:gridCol w="904650"/>
                <a:gridCol w="2612475"/>
                <a:gridCol w="5307800"/>
              </a:tblGrid>
              <a:tr h="565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The plant breathes out CO₂, sending you back to the air.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37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Soil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The plant dies and rots, so you move into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Plants on Land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inside the plant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Animals and Fungi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An animal or fungus eats the plant and takes you in.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3750" y="0"/>
            <a:ext cx="4730749" cy="15046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0" name="Google Shape;80;p17"/>
          <p:cNvGraphicFramePr/>
          <p:nvPr/>
        </p:nvGraphicFramePr>
        <p:xfrm>
          <a:off x="63450" y="1433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{8E07B509-270B-48A3-8A48-7B21B05A85D7}</a:tableStyleId>
              </a:tblPr>
              <a:tblGrid>
                <a:gridCol w="896175"/>
                <a:gridCol w="3172725"/>
                <a:gridCol w="4874850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Breathing sends you back to the air as CO₂.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Soil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Waste or dead bodies rot, so you move into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Animals and Fungi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inside the animal or fungus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5975" y="0"/>
            <a:ext cx="3693626" cy="11847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6" name="Google Shape;86;p18"/>
          <p:cNvGraphicFramePr/>
          <p:nvPr/>
        </p:nvGraphicFramePr>
        <p:xfrm>
          <a:off x="191113" y="1294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{8E07B509-270B-48A3-8A48-7B21B05A85D7}</a:tableStyleId>
              </a:tblPr>
              <a:tblGrid>
                <a:gridCol w="946775"/>
                <a:gridCol w="2406225"/>
                <a:gridCol w="540877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Soil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stored in the soil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8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Decomposers break things down and release you to the air as CO₂.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5"/>
                        </a:rPr>
                        <a:t>Plants on Land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Plant roots take you up from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Fossil Fuels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Over millions of years, deep burial turns you into fossil fuels.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Sedimentary Rocks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More burial and squeezing change you into rock.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6450" y="0"/>
            <a:ext cx="4857749" cy="15893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2" name="Google Shape;92;p19"/>
          <p:cNvGraphicFramePr/>
          <p:nvPr/>
        </p:nvGraphicFramePr>
        <p:xfrm>
          <a:off x="152400" y="1504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{8E07B509-270B-48A3-8A48-7B21B05A85D7}</a:tableStyleId>
              </a:tblPr>
              <a:tblGrid>
                <a:gridCol w="1129125"/>
                <a:gridCol w="3126700"/>
                <a:gridCol w="4535750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Surface Ocean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dissolved in the sunlit ocean water.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bubble out of the ocean back into the air.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Ocean Plants and Animals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Ocean plants or animals take you in.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Deep Ocean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Currents carry you down to deeper water.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Sedimentary Rocks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Mud on the sea floor traps you and hardens into rock.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1157" y="0"/>
            <a:ext cx="5372093" cy="14883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8" name="Google Shape;98;p20"/>
          <p:cNvGraphicFramePr/>
          <p:nvPr/>
        </p:nvGraphicFramePr>
        <p:xfrm>
          <a:off x="132150" y="1488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{8E07B509-270B-48A3-8A48-7B21B05A85D7}</a:tableStyleId>
              </a:tblPr>
              <a:tblGrid>
                <a:gridCol w="1040750"/>
                <a:gridCol w="3399100"/>
                <a:gridCol w="438032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404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Ocean Plants and Animals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inside ocean plants or animals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Surface Ocean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Breathing or waste puts you back into the surface water.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Deep Ocean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The dead organism sinks, taking you deeper.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Sedimentary Rocks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Shells and bones pile up and turn into rock.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return to the air as CO₂.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12200" y="-85725"/>
            <a:ext cx="4698200" cy="15595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4" name="Google Shape;104;p21"/>
          <p:cNvGraphicFramePr/>
          <p:nvPr/>
        </p:nvGraphicFramePr>
        <p:xfrm>
          <a:off x="76200" y="1397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{8E07B509-270B-48A3-8A48-7B21B05A85D7}</a:tableStyleId>
              </a:tblPr>
              <a:tblGrid>
                <a:gridCol w="1125450"/>
                <a:gridCol w="2655975"/>
                <a:gridCol w="503872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25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Deep Ocean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dissolved in deep water for a long time.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Surface Ocean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Upwelling brings you back toward the surface.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5"/>
                        </a:rPr>
                        <a:t>Ocean Plants and Animals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Deep‑sea creatures take you in.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Sedimentary Rocks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Sea‑floor mud locks you into rock for the long term.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