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UhsVyGtgobDZjbBjzZMUSFTSHHfTieQ/view?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okesman.com/stories/2009/mar/09/living-traditions/" TargetMode="External"/><Relationship Id="rId3" Type="http://schemas.openxmlformats.org/officeDocument/2006/relationships/hyperlink" Target="https://nativememoryproject.org/plant/dogbane/#:~:text=It%20slows%20the%20heart%20rate%20and%20strengthens%20the%20heartbeat.,inhibitors%20(blood%20pressure)%20drugs" TargetMode="External"/><Relationship Id="rId4" Type="http://schemas.openxmlformats.org/officeDocument/2006/relationships/hyperlink" Target="https://nilirc.uoregon.edu/system/files/atoms/file/Jacob%2C%20Roger%2C%202010_0.pdf" TargetMode="External"/><Relationship Id="rId5" Type="http://schemas.openxmlformats.org/officeDocument/2006/relationships/hyperlink" Target="https://ethnobiology.org/node/625" TargetMode="External"/><Relationship Id="rId6" Type="http://schemas.openxmlformats.org/officeDocument/2006/relationships/hyperlink" Target="https://plateauportal.libraries.wsu.edu/tags/dogban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UhsVyGtgobDZjbBjzZMUSFTSHHfTieQ/view?usp=shar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UhsVyGtgobDZjbBjzZMUSFTSHHfTieQ/view?usp=sharing" TargetMode="External"/><Relationship Id="rId3" Type="http://schemas.openxmlformats.org/officeDocument/2006/relationships/hyperlink" Target="https://www.native-languages.org/sahaptin.ht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nps.org/native-plant-directory/326:thuja-plicata"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s.usda.gov/detail/boise/learning/nature-science/?cid=fsed_009750#:~:text=People%3A%20The%20wood%20is%20used,blue%20grouse%20and%20spruce%20grouse" TargetMode="External"/><Relationship Id="rId3" Type="http://schemas.openxmlformats.org/officeDocument/2006/relationships/hyperlink" Target="https://www.for.gov.bc.ca/hfd/library/documents/treebook/lodgepolepine.htm" TargetMode="External"/><Relationship Id="rId4" Type="http://schemas.openxmlformats.org/officeDocument/2006/relationships/hyperlink" Target="https://galileo.org/kainai/lodgepole-pin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nps.org/native-plant-directory/231-populus-tremuloid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pping.uvic.ca/section/grand-fir" TargetMode="External"/><Relationship Id="rId3" Type="http://schemas.openxmlformats.org/officeDocument/2006/relationships/hyperlink" Target="https://www.conifers.org/pi/Abies_grandis.php" TargetMode="External"/><Relationship Id="rId4" Type="http://schemas.openxmlformats.org/officeDocument/2006/relationships/hyperlink" Target="https://herbaria.plants.ox.ac.uk/bol/plants400/Profiles/ab/abie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ndigenousboats.blogspot.com/2011/09/sturgeon-nose-canoes.html" TargetMode="External"/><Relationship Id="rId3" Type="http://schemas.openxmlformats.org/officeDocument/2006/relationships/hyperlink" Target="http://naeb.brit.org/uses/search/?string=Pinus+monticola" TargetMode="External"/><Relationship Id="rId4" Type="http://schemas.openxmlformats.org/officeDocument/2006/relationships/hyperlink" Target="https://ucjeps.berkeley.edu/eflora/eflora_display.php?tid=38285" TargetMode="External"/><Relationship Id="rId5" Type="http://schemas.openxmlformats.org/officeDocument/2006/relationships/hyperlink" Target="https://depts.washington.edu/treetour/46_wwpine.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gr.wa.gov/departments/land-and-water/natural-resources/agricultural-land-use" TargetMode="External"/><Relationship Id="rId3" Type="http://schemas.openxmlformats.org/officeDocument/2006/relationships/hyperlink" Target="https://experience.arcgis.com/experience/ab85f44a941047878e54503400924388/"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Clockwise from upper left: Beets, Corn, Sugar Cane, and maple trees (Three very popular sources of SUGARS like high fructose corn syrup and maple syrup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images in this slideshow were available free on Pixabay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26ce6a5bce_2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26ce6a5bce_2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 </a:t>
            </a:r>
            <a:endParaRPr b="1"/>
          </a:p>
          <a:p>
            <a:pPr indent="-298450" lvl="0" marL="457200" rtl="0" algn="l">
              <a:spcBef>
                <a:spcPts val="0"/>
              </a:spcBef>
              <a:spcAft>
                <a:spcPts val="0"/>
              </a:spcAft>
              <a:buSzPts val="1100"/>
              <a:buAutoNum type="arabicPeriod"/>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0a750b8d5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0a750b8d5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 </a:t>
            </a:r>
            <a:endParaRPr b="1"/>
          </a:p>
          <a:p>
            <a:pPr indent="-298450" lvl="0" marL="457200" rtl="0" algn="l">
              <a:spcBef>
                <a:spcPts val="0"/>
              </a:spcBef>
              <a:spcAft>
                <a:spcPts val="0"/>
              </a:spcAft>
              <a:buSzPts val="1100"/>
              <a:buAutoNum type="arabicPeriod"/>
            </a:pPr>
            <a:r>
              <a:rPr lang="en" u="sng">
                <a:solidFill>
                  <a:schemeClr val="hlink"/>
                </a:solidFill>
                <a:hlinkClick r:id="rId2"/>
              </a:rPr>
              <a:t>https://drive.google.com/file/d/1wUhsVyGtgobDZjbBjzZMUSFTSHHfTieQ/view?usp=sharing</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26ce6a5bce_2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26ce6a5bce_2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a:t>
            </a:r>
            <a:r>
              <a:rPr lang="en"/>
              <a:t> </a:t>
            </a:r>
            <a:endParaRPr/>
          </a:p>
          <a:p>
            <a:pPr indent="-298450" lvl="0" marL="457200" rtl="0" algn="l">
              <a:spcBef>
                <a:spcPts val="0"/>
              </a:spcBef>
              <a:spcAft>
                <a:spcPts val="0"/>
              </a:spcAft>
              <a:buSzPts val="1100"/>
              <a:buChar char="●"/>
            </a:pPr>
            <a:r>
              <a:rPr lang="en" u="sng">
                <a:solidFill>
                  <a:schemeClr val="hlink"/>
                </a:solidFill>
                <a:hlinkClick r:id="rId2"/>
              </a:rPr>
              <a:t>https://www.spokesman.com/stories/2009/mar/09/living-traditions/</a:t>
            </a:r>
            <a:r>
              <a:rPr lang="en"/>
              <a:t> </a:t>
            </a:r>
            <a:endParaRPr/>
          </a:p>
          <a:p>
            <a:pPr indent="-298450" lvl="0" marL="457200" rtl="0" algn="l">
              <a:spcBef>
                <a:spcPts val="0"/>
              </a:spcBef>
              <a:spcAft>
                <a:spcPts val="0"/>
              </a:spcAft>
              <a:buSzPts val="1100"/>
              <a:buChar char="●"/>
            </a:pPr>
            <a:r>
              <a:rPr lang="en"/>
              <a:t>Dogbane: </a:t>
            </a:r>
            <a:r>
              <a:rPr lang="en" u="sng">
                <a:solidFill>
                  <a:schemeClr val="hlink"/>
                </a:solidFill>
                <a:hlinkClick r:id="rId3"/>
              </a:rPr>
              <a:t>https://nativememoryproject.org/plant/dogbane/#:~:text=It%20slows%20the%20heart%20rate%20and%20strengthens%20the%20heartbeat.,inhibitors%20(blood%20pressure)%20drugs</a:t>
            </a:r>
            <a:r>
              <a:rPr lang="en"/>
              <a:t>. </a:t>
            </a:r>
            <a:endParaRPr/>
          </a:p>
          <a:p>
            <a:pPr indent="-298450" lvl="0" marL="457200" rtl="0" algn="l">
              <a:spcBef>
                <a:spcPts val="0"/>
              </a:spcBef>
              <a:spcAft>
                <a:spcPts val="0"/>
              </a:spcAft>
              <a:buSzPts val="1100"/>
              <a:buChar char="●"/>
            </a:pPr>
            <a:r>
              <a:rPr lang="en" u="sng">
                <a:solidFill>
                  <a:schemeClr val="hlink"/>
                </a:solidFill>
                <a:hlinkClick r:id="rId4"/>
              </a:rPr>
              <a:t>https://nilirc.uoregon.edu/system/files/atoms/file/Jacob%2C%20Roger%2C%202010_0.pdf</a:t>
            </a:r>
            <a:r>
              <a:rPr lang="en"/>
              <a:t> </a:t>
            </a:r>
            <a:endParaRPr/>
          </a:p>
          <a:p>
            <a:pPr indent="-298450" lvl="0" marL="457200" rtl="0" algn="l">
              <a:spcBef>
                <a:spcPts val="0"/>
              </a:spcBef>
              <a:spcAft>
                <a:spcPts val="0"/>
              </a:spcAft>
              <a:buSzPts val="1100"/>
              <a:buChar char="●"/>
            </a:pPr>
            <a:r>
              <a:rPr lang="en" u="sng">
                <a:solidFill>
                  <a:schemeClr val="hlink"/>
                </a:solidFill>
                <a:hlinkClick r:id="rId5"/>
              </a:rPr>
              <a:t>https://ethnobiology.org/node/625</a:t>
            </a:r>
            <a:endParaRPr/>
          </a:p>
          <a:p>
            <a:pPr indent="-298450" lvl="0" marL="457200" rtl="0" algn="l">
              <a:spcBef>
                <a:spcPts val="0"/>
              </a:spcBef>
              <a:spcAft>
                <a:spcPts val="0"/>
              </a:spcAft>
              <a:buSzPts val="1100"/>
              <a:buChar char="●"/>
            </a:pPr>
            <a:r>
              <a:rPr lang="en" u="sng">
                <a:solidFill>
                  <a:schemeClr val="hlink"/>
                </a:solidFill>
                <a:hlinkClick r:id="rId6"/>
              </a:rPr>
              <a:t>https://plateauportal.libraries.wsu.edu/tags/dogbane</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26ce6a5bce_2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26ce6a5bce_2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 </a:t>
            </a:r>
            <a:endParaRPr b="1"/>
          </a:p>
          <a:p>
            <a:pPr indent="-298450" lvl="0" marL="457200" rtl="0" algn="l">
              <a:spcBef>
                <a:spcPts val="0"/>
              </a:spcBef>
              <a:spcAft>
                <a:spcPts val="0"/>
              </a:spcAft>
              <a:buSzPts val="1100"/>
              <a:buAutoNum type="arabicPeriod"/>
            </a:pPr>
            <a:r>
              <a:rPr lang="en" u="sng">
                <a:solidFill>
                  <a:schemeClr val="hlink"/>
                </a:solidFill>
                <a:hlinkClick r:id="rId2"/>
              </a:rPr>
              <a:t>https://drive.google.com/file/d/1wUhsVyGtgobDZjbBjzZMUSFTSHHfTieQ/view?usp=sharing</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6ce6a5bce_2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6ce6a5bce_2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 </a:t>
            </a:r>
            <a:endParaRPr b="1"/>
          </a:p>
          <a:p>
            <a:pPr indent="-298450" lvl="0" marL="457200" rtl="0" algn="l">
              <a:spcBef>
                <a:spcPts val="0"/>
              </a:spcBef>
              <a:spcAft>
                <a:spcPts val="0"/>
              </a:spcAft>
              <a:buSzPts val="1100"/>
              <a:buAutoNum type="arabicPeriod"/>
            </a:pPr>
            <a:r>
              <a:rPr lang="en" u="sng">
                <a:solidFill>
                  <a:schemeClr val="hlink"/>
                </a:solidFill>
                <a:hlinkClick r:id="rId2"/>
              </a:rPr>
              <a:t>https://drive.google.com/file/d/1wUhsVyGtgobDZjbBjzZMUSFTSHHfTieQ/view?usp=sharing</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3"/>
              </a:rPr>
              <a:t>https://www.native-languages.org/sahaptin.htm</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26ce6a5bce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26ce6a5bce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 </a:t>
            </a:r>
            <a:endParaRPr b="1"/>
          </a:p>
          <a:p>
            <a:pPr indent="-298450" lvl="0" marL="457200" rtl="0" algn="l">
              <a:spcBef>
                <a:spcPts val="0"/>
              </a:spcBef>
              <a:spcAft>
                <a:spcPts val="0"/>
              </a:spcAft>
              <a:buSzPts val="1100"/>
              <a:buAutoNum type="arabicPeriod"/>
            </a:pPr>
            <a:r>
              <a:rPr lang="en" u="sng">
                <a:solidFill>
                  <a:schemeClr val="hlink"/>
                </a:solidFill>
                <a:hlinkClick r:id="rId2"/>
              </a:rPr>
              <a:t>https://www.wnps.org/native-plant-directory/326:thuja-plicata</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26ce6a5bce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26ce6a5bce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Blackfoot Lodgepole Pine Story</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“There was once a woman named Last Calf who was riddled with Tuberculosis. While she and her husband were camped near a beaver lodge, she noticed the animal’s tracks in the mud and left some food for it. The beaver took the gift and returned the favor by appearing to her in a vision. He gave her a cure for Tuberculosis. She was to collect the pitch of the lodge pole pine, boil it in water and drink the infusion while uttering a special song. (The song had not words.) Last Calf’s husband was alarmed at this treatment and cautioned her against poisoning but she went ahead and drank the brew. She said she felt as though she were going to die and began vomiting profusely. She drank again with the same result, but the next morning her chest was cleared as never before. Then the infusion was used by everyone to treat tubercular coughs.”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Citations:</a:t>
            </a:r>
            <a:endParaRPr b="1"/>
          </a:p>
          <a:p>
            <a:pPr indent="-298450" lvl="0" marL="457200" rtl="0" algn="l">
              <a:spcBef>
                <a:spcPts val="0"/>
              </a:spcBef>
              <a:spcAft>
                <a:spcPts val="0"/>
              </a:spcAft>
              <a:buSzPts val="1100"/>
              <a:buAutoNum type="arabicPeriod"/>
            </a:pPr>
            <a:r>
              <a:rPr lang="en" u="sng">
                <a:solidFill>
                  <a:schemeClr val="hlink"/>
                </a:solidFill>
                <a:hlinkClick r:id="rId2"/>
              </a:rPr>
              <a:t>https://www.fs.usda.gov/detail/boise/learning/nature-science/?cid=fsed_009750#:~:text=People%3A%20The%20wood%20is%20used,blue%20grouse%20and%20spruce%20grouse</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3"/>
              </a:rPr>
              <a:t>https://www.for.gov.bc.ca/hfd/library/documents/treebook/lodgepolepine.htm</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4"/>
              </a:rPr>
              <a:t>https://galileo.org/kainai/lodgepole-pine/</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26ce6a5bce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26ce6a5bce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 </a:t>
            </a:r>
            <a:endParaRPr b="1"/>
          </a:p>
          <a:p>
            <a:pPr indent="-298450" lvl="0" marL="457200" rtl="0" algn="l">
              <a:spcBef>
                <a:spcPts val="0"/>
              </a:spcBef>
              <a:spcAft>
                <a:spcPts val="0"/>
              </a:spcAft>
              <a:buSzPts val="1100"/>
              <a:buAutoNum type="arabicPeriod"/>
            </a:pPr>
            <a:r>
              <a:rPr lang="en" u="sng">
                <a:solidFill>
                  <a:schemeClr val="hlink"/>
                </a:solidFill>
                <a:hlinkClick r:id="rId2"/>
              </a:rPr>
              <a:t>https://www.wnps.org/native-plant-directory/231-populus-tremuloides</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26ce6a5bce_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26ce6a5bce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a:t>
            </a:r>
            <a:endParaRPr b="1"/>
          </a:p>
          <a:p>
            <a:pPr indent="-298450" lvl="0" marL="457200" rtl="0" algn="l">
              <a:spcBef>
                <a:spcPts val="0"/>
              </a:spcBef>
              <a:spcAft>
                <a:spcPts val="0"/>
              </a:spcAft>
              <a:buSzPts val="1100"/>
              <a:buAutoNum type="arabicPeriod"/>
            </a:pPr>
            <a:r>
              <a:rPr lang="en" u="sng">
                <a:solidFill>
                  <a:schemeClr val="hlink"/>
                </a:solidFill>
                <a:hlinkClick r:id="rId2"/>
              </a:rPr>
              <a:t>https://mapping.uvic.ca/section/grand-fir</a:t>
            </a:r>
            <a:endParaRPr/>
          </a:p>
          <a:p>
            <a:pPr indent="-298450" lvl="0" marL="457200" rtl="0" algn="l">
              <a:spcBef>
                <a:spcPts val="0"/>
              </a:spcBef>
              <a:spcAft>
                <a:spcPts val="0"/>
              </a:spcAft>
              <a:buSzPts val="1100"/>
              <a:buAutoNum type="arabicPeriod"/>
            </a:pPr>
            <a:r>
              <a:rPr lang="en" u="sng">
                <a:solidFill>
                  <a:schemeClr val="hlink"/>
                </a:solidFill>
                <a:hlinkClick r:id="rId3"/>
              </a:rPr>
              <a:t>https://www.conifers.org/pi/Abies_grandis.php</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4"/>
              </a:rPr>
              <a:t>https://herbaria.plants.ox.ac.uk/bol/plants400/Profiles/ab/abies</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26ce6a5bce_2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26ce6a5bce_2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Citations: </a:t>
            </a:r>
            <a:endParaRPr b="1"/>
          </a:p>
          <a:p>
            <a:pPr indent="-298450" lvl="0" marL="457200" rtl="0" algn="l">
              <a:spcBef>
                <a:spcPts val="0"/>
              </a:spcBef>
              <a:spcAft>
                <a:spcPts val="0"/>
              </a:spcAft>
              <a:buSzPts val="1100"/>
              <a:buAutoNum type="arabicPeriod"/>
            </a:pPr>
            <a:r>
              <a:rPr lang="en" sz="1050">
                <a:solidFill>
                  <a:srgbClr val="333333"/>
                </a:solidFill>
                <a:highlight>
                  <a:srgbClr val="FFFFFF"/>
                </a:highlight>
              </a:rPr>
              <a:t>Reagan, Albert B., 1936, Plants Used by the Hoh and Quileute Indians, Kansas Academy of Science 37:55-70, page 58</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Reagan, Albert B., 1936, Plants Used by the Hoh and Quileute Indians, Kansas Academy of Science 37:55-70, page 58</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Turner, Nancy Chapman and Marcus A. M. Bell, 1973, The Ethnobotany of the Southern Kwakiutl Indians of British Columbia, Economic Botany 27:257-310, page 270</a:t>
            </a:r>
            <a:endParaRPr sz="1050">
              <a:solidFill>
                <a:srgbClr val="333333"/>
              </a:solidFill>
              <a:highlight>
                <a:srgbClr val="FFFFFF"/>
              </a:highlight>
            </a:endParaRPr>
          </a:p>
          <a:p>
            <a:pPr indent="-298450" lvl="0" marL="457200" rtl="0" algn="l">
              <a:spcBef>
                <a:spcPts val="0"/>
              </a:spcBef>
              <a:spcAft>
                <a:spcPts val="0"/>
              </a:spcAft>
              <a:buSzPts val="1100"/>
              <a:buAutoNum type="arabicPeriod"/>
            </a:pPr>
            <a:r>
              <a:rPr lang="en" sz="1050">
                <a:solidFill>
                  <a:srgbClr val="333333"/>
                </a:solidFill>
                <a:highlight>
                  <a:srgbClr val="FFFFFF"/>
                </a:highlight>
              </a:rPr>
              <a:t>Turner, Nancy J., John Thomas, Barry F. Carlson and Robert T. Ogilvie, 1983, Ethnobotany of the Nitinaht Indians of Vancouver Island, Victoria. British Columbia Provincial Museum, page 73</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Turner, Nancy J., R. Bouchard and Dorothy I.D. Kennedy, 1980, Ethnobotany of the Okanagan-Colville Indians of British Columbia and Washington, Victoria. British Columbia Provincial Museum, page 29</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Gunther, Erna, 1973, Ethnobotany of Western Washington, Seattle. University of Washington Press. Revised edition, page 16</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u="sng">
                <a:solidFill>
                  <a:schemeClr val="hlink"/>
                </a:solidFill>
                <a:highlight>
                  <a:srgbClr val="FFFFFF"/>
                </a:highlight>
                <a:hlinkClick r:id="rId2"/>
              </a:rPr>
              <a:t>http://indigenousboats.blogspot.com/2011/09/sturgeon-nose-canoes.html</a:t>
            </a:r>
            <a:r>
              <a:rPr lang="en" sz="1050">
                <a:solidFill>
                  <a:srgbClr val="333333"/>
                </a:solidFill>
                <a:highlight>
                  <a:srgbClr val="FFFFFF"/>
                </a:highlight>
              </a:rPr>
              <a:t> </a:t>
            </a:r>
            <a:endParaRPr sz="1050">
              <a:solidFill>
                <a:srgbClr val="333333"/>
              </a:solidFill>
              <a:highlight>
                <a:srgbClr val="FFFFFF"/>
              </a:highlight>
            </a:endParaRPr>
          </a:p>
          <a:p>
            <a:pPr indent="-298450" lvl="0" marL="457200" rtl="0" algn="l">
              <a:spcBef>
                <a:spcPts val="0"/>
              </a:spcBef>
              <a:spcAft>
                <a:spcPts val="0"/>
              </a:spcAft>
              <a:buSzPts val="1100"/>
              <a:buAutoNum type="arabicPeriod"/>
            </a:pPr>
            <a:r>
              <a:rPr lang="en" u="sng">
                <a:solidFill>
                  <a:schemeClr val="hlink"/>
                </a:solidFill>
                <a:hlinkClick r:id="rId3"/>
              </a:rPr>
              <a:t>http://naeb.brit.org/uses/search/?string=Pinus+monticola</a:t>
            </a:r>
            <a:r>
              <a:rPr lang="en"/>
              <a:t> </a:t>
            </a:r>
            <a:endParaRPr/>
          </a:p>
          <a:p>
            <a:pPr indent="-298450" lvl="0" marL="457200" rtl="0" algn="l">
              <a:spcBef>
                <a:spcPts val="0"/>
              </a:spcBef>
              <a:spcAft>
                <a:spcPts val="0"/>
              </a:spcAft>
              <a:buSzPts val="1100"/>
              <a:buAutoNum type="arabicPeriod"/>
            </a:pPr>
            <a:r>
              <a:rPr lang="en" u="sng">
                <a:solidFill>
                  <a:schemeClr val="hlink"/>
                </a:solidFill>
                <a:hlinkClick r:id="rId4"/>
              </a:rPr>
              <a:t>https://ucjeps.berkeley.edu/eflora/eflora_display.php?tid=38285</a:t>
            </a:r>
            <a:endParaRPr/>
          </a:p>
          <a:p>
            <a:pPr indent="-298450" lvl="0" marL="457200" rtl="0" algn="l">
              <a:spcBef>
                <a:spcPts val="0"/>
              </a:spcBef>
              <a:spcAft>
                <a:spcPts val="0"/>
              </a:spcAft>
              <a:buSzPts val="1100"/>
              <a:buAutoNum type="arabicPeriod"/>
            </a:pPr>
            <a:r>
              <a:rPr lang="en" u="sng">
                <a:solidFill>
                  <a:schemeClr val="hlink"/>
                </a:solidFill>
                <a:hlinkClick r:id="rId5"/>
              </a:rPr>
              <a:t>https://depts.washington.edu/treetour/46_wwpine.html</a:t>
            </a:r>
            <a:endParaRPr/>
          </a:p>
          <a:p>
            <a:pPr indent="-298450" lvl="0" marL="457200" rtl="0" algn="l">
              <a:spcBef>
                <a:spcPts val="0"/>
              </a:spcBef>
              <a:spcAft>
                <a:spcPts val="0"/>
              </a:spcAft>
              <a:buSzPts val="1100"/>
              <a:buAutoNum type="arabicPeriod"/>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485c8857e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485c8857e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Clockwise from upper right: Wheat, quinoa, rice, oats--common grains in things like bread, energy bars, etc.</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f1735b86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4f1735b86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485c8857e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485c8857e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Clockwise from upper right - canola, olives growing on a tree, soybeans, sunflowers--sources of some common sources of plant oils that we cook in and add to food.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485c8857e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485c8857e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Cacao pod --yes, chocolate comes from a plant!  Small nibs inside this pod</a:t>
            </a:r>
            <a:endParaRPr/>
          </a:p>
          <a:p>
            <a:pPr indent="0" lvl="0" marL="0" rtl="0" algn="l">
              <a:spcBef>
                <a:spcPts val="0"/>
              </a:spcBef>
              <a:spcAft>
                <a:spcPts val="0"/>
              </a:spcAft>
              <a:buNone/>
            </a:pPr>
            <a:r>
              <a:rPr lang="en"/>
              <a:t>Cinnamon sticks are the bark of a tree--the cinnamon tree.  All herbs and spices--except salt!--come from plants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e51141ed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e51141ed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Cherries, peaches, apricots, pears, plums, and grapes are all fruits that are rich in vitamins (A, C, K, E, B6), minerals (potassium, calcium, magnesium, iron, phosphorous), and antioxidants.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4cb51beed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4cb51beed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e51141ed0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e51141ed0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https://agr.wa.gov/departments/land-and-water/natural-resources/agricultural-land-use</a:t>
            </a:r>
            <a:r>
              <a:rPr lang="en"/>
              <a:t> </a:t>
            </a:r>
            <a:endParaRPr/>
          </a:p>
          <a:p>
            <a:pPr indent="0" lvl="0" marL="0" rtl="0" algn="l">
              <a:spcBef>
                <a:spcPts val="0"/>
              </a:spcBef>
              <a:spcAft>
                <a:spcPts val="0"/>
              </a:spcAft>
              <a:buNone/>
            </a:pPr>
            <a:r>
              <a:rPr lang="en"/>
              <a:t>Interactive Map: </a:t>
            </a:r>
            <a:r>
              <a:rPr lang="en" u="sng">
                <a:solidFill>
                  <a:schemeClr val="hlink"/>
                </a:solidFill>
                <a:hlinkClick r:id="rId3"/>
              </a:rPr>
              <a:t>https://experience.arcgis.com/experience/ab85f44a941047878e54503400924388/</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514535d7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514535d7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26e88652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26e88652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details about each plant on the following slides!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drive.google.com/file/d/1PyUlmWveGp6qvWWbO05h2MmoSpi0YIVr/view" TargetMode="External"/><Relationship Id="rId4" Type="http://schemas.openxmlformats.org/officeDocument/2006/relationships/image" Target="../media/image14.png"/><Relationship Id="rId5" Type="http://schemas.openxmlformats.org/officeDocument/2006/relationships/image" Target="../media/image37.jpg"/><Relationship Id="rId6" Type="http://schemas.openxmlformats.org/officeDocument/2006/relationships/image" Target="../media/image34.jpg"/><Relationship Id="rId7"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8.jpg"/><Relationship Id="rId4" Type="http://schemas.openxmlformats.org/officeDocument/2006/relationships/image" Target="../media/image26.jpg"/><Relationship Id="rId5" Type="http://schemas.openxmlformats.org/officeDocument/2006/relationships/image" Target="../media/image48.jpg"/><Relationship Id="rId6" Type="http://schemas.openxmlformats.org/officeDocument/2006/relationships/image" Target="../media/image31.gif"/><Relationship Id="rId7" Type="http://schemas.openxmlformats.org/officeDocument/2006/relationships/hyperlink" Target="http://drive.google.com/file/d/1NaEJxT4W1Ih-_vab6nQq31XgUILtFDBV/view" TargetMode="External"/><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46.png"/><Relationship Id="rId5" Type="http://schemas.openxmlformats.org/officeDocument/2006/relationships/image" Target="../media/image43.jpg"/><Relationship Id="rId6"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5.jpg"/><Relationship Id="rId4" Type="http://schemas.openxmlformats.org/officeDocument/2006/relationships/image" Target="../media/image19.jpg"/><Relationship Id="rId5" Type="http://schemas.openxmlformats.org/officeDocument/2006/relationships/image" Target="../media/image40.jpg"/><Relationship Id="rId6" Type="http://schemas.openxmlformats.org/officeDocument/2006/relationships/hyperlink" Target="http://drive.google.com/file/d/1FePOzTOgr1tTtV7JWQrSGJtV1jta7TqQ/view" TargetMode="External"/><Relationship Id="rId7"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drive.google.com/file/d/1-UciYzIZApLqGrlJY9L0z-rMjyACkr-C/view" TargetMode="External"/><Relationship Id="rId4" Type="http://schemas.openxmlformats.org/officeDocument/2006/relationships/image" Target="../media/image14.png"/><Relationship Id="rId5" Type="http://schemas.openxmlformats.org/officeDocument/2006/relationships/image" Target="../media/image45.jpg"/><Relationship Id="rId6" Type="http://schemas.openxmlformats.org/officeDocument/2006/relationships/image" Target="../media/image22.jpg"/><Relationship Id="rId7"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23.png"/><Relationship Id="rId5" Type="http://schemas.openxmlformats.org/officeDocument/2006/relationships/hyperlink" Target="http://drive.google.com/file/d/1bHBH1LW-ss78hExyQVrIaHAOgUy7IobJ/view" TargetMode="External"/><Relationship Id="rId6"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drive.google.com/file/d/1w1yvDXwkVKG7F-c8cq9SVKeWCBpFrk7r/view" TargetMode="External"/><Relationship Id="rId4" Type="http://schemas.openxmlformats.org/officeDocument/2006/relationships/image" Target="../media/image14.png"/><Relationship Id="rId5" Type="http://schemas.openxmlformats.org/officeDocument/2006/relationships/image" Target="../media/image58.png"/><Relationship Id="rId6"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47.png"/><Relationship Id="rId5" Type="http://schemas.openxmlformats.org/officeDocument/2006/relationships/image" Target="../media/image27.png"/><Relationship Id="rId6" Type="http://schemas.openxmlformats.org/officeDocument/2006/relationships/hyperlink" Target="http://drive.google.com/file/d/109WPtoNSJfLCJtiVW7bPuK-hmWc6k6JZ/view" TargetMode="External"/><Relationship Id="rId7"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drive.google.com/file/d/1X8EuggsGXU8NlB_6b-cvnvXSsdUtU_pG/view" TargetMode="External"/><Relationship Id="rId4" Type="http://schemas.openxmlformats.org/officeDocument/2006/relationships/image" Target="../media/image14.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drive.google.com/file/d/1AdxJSbNaX-pYbLiY-yGAy3aAaNhBtcOz/view" TargetMode="External"/><Relationship Id="rId4" Type="http://schemas.openxmlformats.org/officeDocument/2006/relationships/image" Target="../media/image14.png"/><Relationship Id="rId5" Type="http://schemas.openxmlformats.org/officeDocument/2006/relationships/hyperlink" Target="http://drive.google.com/file/d/1qpU8MH6LzDBZldIeXhURYkMNyDkaArH3/view" TargetMode="External"/><Relationship Id="rId6" Type="http://schemas.openxmlformats.org/officeDocument/2006/relationships/image" Target="../media/image55.png"/><Relationship Id="rId7" Type="http://schemas.openxmlformats.org/officeDocument/2006/relationships/image" Target="../media/image50.png"/><Relationship Id="rId8"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28.png"/><Relationship Id="rId11" Type="http://schemas.openxmlformats.org/officeDocument/2006/relationships/image" Target="../media/image33.png"/><Relationship Id="rId10" Type="http://schemas.openxmlformats.org/officeDocument/2006/relationships/image" Target="../media/image42.png"/><Relationship Id="rId9" Type="http://schemas.openxmlformats.org/officeDocument/2006/relationships/image" Target="../media/image24.png"/><Relationship Id="rId5" Type="http://schemas.openxmlformats.org/officeDocument/2006/relationships/image" Target="../media/image19.jpg"/><Relationship Id="rId6" Type="http://schemas.openxmlformats.org/officeDocument/2006/relationships/image" Target="../media/image22.jpg"/><Relationship Id="rId7" Type="http://schemas.openxmlformats.org/officeDocument/2006/relationships/image" Target="../media/image23.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386745" y="0"/>
            <a:ext cx="3614205" cy="2408524"/>
          </a:xfrm>
          <a:prstGeom prst="rect">
            <a:avLst/>
          </a:prstGeom>
          <a:noFill/>
          <a:ln>
            <a:noFill/>
          </a:ln>
        </p:spPr>
      </p:pic>
      <p:pic>
        <p:nvPicPr>
          <p:cNvPr id="55" name="Google Shape;55;p13"/>
          <p:cNvPicPr preferRelativeResize="0"/>
          <p:nvPr/>
        </p:nvPicPr>
        <p:blipFill>
          <a:blip r:embed="rId4">
            <a:alphaModFix/>
          </a:blip>
          <a:stretch>
            <a:fillRect/>
          </a:stretch>
        </p:blipFill>
        <p:spPr>
          <a:xfrm>
            <a:off x="5195000" y="0"/>
            <a:ext cx="3612799" cy="2408533"/>
          </a:xfrm>
          <a:prstGeom prst="rect">
            <a:avLst/>
          </a:prstGeom>
          <a:noFill/>
          <a:ln>
            <a:noFill/>
          </a:ln>
        </p:spPr>
      </p:pic>
      <p:pic>
        <p:nvPicPr>
          <p:cNvPr id="56" name="Google Shape;56;p13"/>
          <p:cNvPicPr preferRelativeResize="0"/>
          <p:nvPr/>
        </p:nvPicPr>
        <p:blipFill>
          <a:blip r:embed="rId5">
            <a:alphaModFix/>
          </a:blip>
          <a:stretch>
            <a:fillRect/>
          </a:stretch>
        </p:blipFill>
        <p:spPr>
          <a:xfrm>
            <a:off x="5195000" y="2571750"/>
            <a:ext cx="3429002" cy="2571751"/>
          </a:xfrm>
          <a:prstGeom prst="rect">
            <a:avLst/>
          </a:prstGeom>
          <a:noFill/>
          <a:ln>
            <a:noFill/>
          </a:ln>
        </p:spPr>
      </p:pic>
      <p:pic>
        <p:nvPicPr>
          <p:cNvPr id="57" name="Google Shape;57;p13"/>
          <p:cNvPicPr preferRelativeResize="0"/>
          <p:nvPr/>
        </p:nvPicPr>
        <p:blipFill>
          <a:blip r:embed="rId6">
            <a:alphaModFix/>
          </a:blip>
          <a:stretch>
            <a:fillRect/>
          </a:stretch>
        </p:blipFill>
        <p:spPr>
          <a:xfrm rot="5400000">
            <a:off x="2023475" y="1977375"/>
            <a:ext cx="2383100" cy="3571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Aláala</a:t>
            </a:r>
            <a:r>
              <a:rPr b="1" lang="en" sz="2500"/>
              <a:t>  |   Devil’s Club    |   </a:t>
            </a:r>
            <a:r>
              <a:rPr b="1" lang="en" sz="2500"/>
              <a:t>Oplopanax Horridus</a:t>
            </a:r>
            <a:endParaRPr b="1" sz="2500"/>
          </a:p>
        </p:txBody>
      </p:sp>
      <p:sp>
        <p:nvSpPr>
          <p:cNvPr id="126" name="Google Shape;126;p22"/>
          <p:cNvSpPr txBox="1"/>
          <p:nvPr/>
        </p:nvSpPr>
        <p:spPr>
          <a:xfrm>
            <a:off x="532050" y="965725"/>
            <a:ext cx="8079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r>
              <a:rPr lang="en"/>
              <a:t>Devil's Club is a deciduous, spiny shrub which was and still is an important medicinal plant for many Indigenous peoples in western North America. The inner bark and roots were used to treat rheumatism and arthritis, stomach and digestive ailments, tuberculosis, colds, skin disorders, diabetes, and many other ailments. Devil's club wood was also used in traditional fishing technology along the Northwest Coast and the charcoal was used as a decorative and protective pigment.</a:t>
            </a:r>
            <a:r>
              <a:rPr lang="en"/>
              <a:t>”</a:t>
            </a:r>
            <a:r>
              <a:rPr baseline="30000" lang="en"/>
              <a:t>[1]</a:t>
            </a:r>
            <a:endParaRPr baseline="30000"/>
          </a:p>
        </p:txBody>
      </p:sp>
      <p:pic>
        <p:nvPicPr>
          <p:cNvPr id="127" name="Google Shape;127;p22" title="alaala.mp3">
            <a:hlinkClick r:id="rId3"/>
          </p:cNvPr>
          <p:cNvPicPr preferRelativeResize="0"/>
          <p:nvPr/>
        </p:nvPicPr>
        <p:blipFill>
          <a:blip r:embed="rId4">
            <a:alphaModFix/>
          </a:blip>
          <a:stretch>
            <a:fillRect/>
          </a:stretch>
        </p:blipFill>
        <p:spPr>
          <a:xfrm>
            <a:off x="417326" y="332801"/>
            <a:ext cx="365200" cy="365200"/>
          </a:xfrm>
          <a:prstGeom prst="rect">
            <a:avLst/>
          </a:prstGeom>
          <a:noFill/>
          <a:ln>
            <a:noFill/>
          </a:ln>
        </p:spPr>
      </p:pic>
      <p:pic>
        <p:nvPicPr>
          <p:cNvPr id="128" name="Google Shape;128;p22"/>
          <p:cNvPicPr preferRelativeResize="0"/>
          <p:nvPr/>
        </p:nvPicPr>
        <p:blipFill>
          <a:blip r:embed="rId5">
            <a:alphaModFix/>
          </a:blip>
          <a:stretch>
            <a:fillRect/>
          </a:stretch>
        </p:blipFill>
        <p:spPr>
          <a:xfrm>
            <a:off x="681413" y="2495550"/>
            <a:ext cx="1646130" cy="2267050"/>
          </a:xfrm>
          <a:prstGeom prst="rect">
            <a:avLst/>
          </a:prstGeom>
          <a:noFill/>
          <a:ln>
            <a:noFill/>
          </a:ln>
        </p:spPr>
      </p:pic>
      <p:pic>
        <p:nvPicPr>
          <p:cNvPr id="129" name="Google Shape;129;p22"/>
          <p:cNvPicPr preferRelativeResize="0"/>
          <p:nvPr/>
        </p:nvPicPr>
        <p:blipFill rotWithShape="1">
          <a:blip r:embed="rId6">
            <a:alphaModFix/>
          </a:blip>
          <a:srcRect b="0" l="14052" r="0" t="0"/>
          <a:stretch/>
        </p:blipFill>
        <p:spPr>
          <a:xfrm>
            <a:off x="2473675" y="2495561"/>
            <a:ext cx="2822084" cy="2267039"/>
          </a:xfrm>
          <a:prstGeom prst="rect">
            <a:avLst/>
          </a:prstGeom>
          <a:noFill/>
          <a:ln>
            <a:noFill/>
          </a:ln>
        </p:spPr>
      </p:pic>
      <p:pic>
        <p:nvPicPr>
          <p:cNvPr id="130" name="Google Shape;130;p22"/>
          <p:cNvPicPr preferRelativeResize="0"/>
          <p:nvPr/>
        </p:nvPicPr>
        <p:blipFill rotWithShape="1">
          <a:blip r:embed="rId7">
            <a:alphaModFix/>
          </a:blip>
          <a:srcRect b="0" l="11402" r="0" t="0"/>
          <a:stretch/>
        </p:blipFill>
        <p:spPr>
          <a:xfrm>
            <a:off x="5441868" y="2495561"/>
            <a:ext cx="2909145" cy="22670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fontScale="85000"/>
          </a:bodyPr>
          <a:lstStyle/>
          <a:p>
            <a:pPr indent="0" lvl="0" marL="0" rtl="0" algn="ctr">
              <a:spcBef>
                <a:spcPts val="0"/>
              </a:spcBef>
              <a:spcAft>
                <a:spcPts val="1200"/>
              </a:spcAft>
              <a:buNone/>
            </a:pPr>
            <a:r>
              <a:rPr b="1" lang="en" sz="2500" u="sng"/>
              <a:t>X</a:t>
            </a:r>
            <a:r>
              <a:rPr b="1" lang="en" sz="2500"/>
              <a:t>amsi  |   Balsam Root Sunflower    |   Balsamorhiza Careyana</a:t>
            </a:r>
            <a:endParaRPr b="1" sz="2500"/>
          </a:p>
        </p:txBody>
      </p:sp>
      <p:sp>
        <p:nvSpPr>
          <p:cNvPr id="136" name="Google Shape;136;p23"/>
          <p:cNvSpPr txBox="1"/>
          <p:nvPr/>
        </p:nvSpPr>
        <p:spPr>
          <a:xfrm>
            <a:off x="565645" y="992138"/>
            <a:ext cx="8012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“[This] plant is found in the lowlands in early spring time. The plant is picked when the flowers are budding. It has [a] velvety stem. One elder told me the roots are not eaten. “We only eat the</a:t>
            </a:r>
            <a:endParaRPr/>
          </a:p>
          <a:p>
            <a:pPr indent="0" lvl="0" marL="0" rtl="0" algn="l">
              <a:spcBef>
                <a:spcPts val="0"/>
              </a:spcBef>
              <a:spcAft>
                <a:spcPts val="0"/>
              </a:spcAft>
              <a:buNone/>
            </a:pPr>
            <a:r>
              <a:rPr lang="en"/>
              <a:t>stems when they are fresh from the ground.” This root is set on the table after the pya</a:t>
            </a:r>
            <a:r>
              <a:rPr lang="en" u="sng"/>
              <a:t>x</a:t>
            </a:r>
            <a:r>
              <a:rPr lang="en"/>
              <a:t>i, breadroots, and </a:t>
            </a:r>
            <a:r>
              <a:rPr lang="en" u="sng"/>
              <a:t>x</a:t>
            </a:r>
            <a:r>
              <a:rPr lang="en"/>
              <a:t>asya.”</a:t>
            </a:r>
            <a:r>
              <a:rPr baseline="30000" lang="en"/>
              <a:t>[1]</a:t>
            </a:r>
            <a:endParaRPr baseline="30000"/>
          </a:p>
        </p:txBody>
      </p:sp>
      <p:pic>
        <p:nvPicPr>
          <p:cNvPr id="137" name="Google Shape;137;p23"/>
          <p:cNvPicPr preferRelativeResize="0"/>
          <p:nvPr/>
        </p:nvPicPr>
        <p:blipFill>
          <a:blip r:embed="rId3">
            <a:alphaModFix/>
          </a:blip>
          <a:stretch>
            <a:fillRect/>
          </a:stretch>
        </p:blipFill>
        <p:spPr>
          <a:xfrm>
            <a:off x="565650" y="2239738"/>
            <a:ext cx="2096181" cy="2799863"/>
          </a:xfrm>
          <a:prstGeom prst="rect">
            <a:avLst/>
          </a:prstGeom>
          <a:noFill/>
          <a:ln>
            <a:noFill/>
          </a:ln>
        </p:spPr>
      </p:pic>
      <p:pic>
        <p:nvPicPr>
          <p:cNvPr id="138" name="Google Shape;138;p23"/>
          <p:cNvPicPr preferRelativeResize="0"/>
          <p:nvPr/>
        </p:nvPicPr>
        <p:blipFill rotWithShape="1">
          <a:blip r:embed="rId4">
            <a:alphaModFix/>
          </a:blip>
          <a:srcRect b="0" l="0" r="0" t="7201"/>
          <a:stretch/>
        </p:blipFill>
        <p:spPr>
          <a:xfrm>
            <a:off x="4887838" y="2234449"/>
            <a:ext cx="2095500" cy="2589925"/>
          </a:xfrm>
          <a:prstGeom prst="rect">
            <a:avLst/>
          </a:prstGeom>
          <a:noFill/>
          <a:ln>
            <a:noFill/>
          </a:ln>
        </p:spPr>
      </p:pic>
      <p:pic>
        <p:nvPicPr>
          <p:cNvPr id="139" name="Google Shape;139;p23"/>
          <p:cNvPicPr preferRelativeResize="0"/>
          <p:nvPr/>
        </p:nvPicPr>
        <p:blipFill rotWithShape="1">
          <a:blip r:embed="rId5">
            <a:alphaModFix/>
          </a:blip>
          <a:srcRect b="0" l="11105" r="16262" t="0"/>
          <a:stretch/>
        </p:blipFill>
        <p:spPr>
          <a:xfrm>
            <a:off x="7167650" y="2239750"/>
            <a:ext cx="1462411" cy="2589925"/>
          </a:xfrm>
          <a:prstGeom prst="rect">
            <a:avLst/>
          </a:prstGeom>
          <a:noFill/>
          <a:ln>
            <a:noFill/>
          </a:ln>
        </p:spPr>
      </p:pic>
      <p:grpSp>
        <p:nvGrpSpPr>
          <p:cNvPr id="140" name="Google Shape;140;p23"/>
          <p:cNvGrpSpPr/>
          <p:nvPr/>
        </p:nvGrpSpPr>
        <p:grpSpPr>
          <a:xfrm>
            <a:off x="2716725" y="2229150"/>
            <a:ext cx="1986807" cy="2600525"/>
            <a:chOff x="2716725" y="2229150"/>
            <a:chExt cx="1986807" cy="2600525"/>
          </a:xfrm>
        </p:grpSpPr>
        <p:pic>
          <p:nvPicPr>
            <p:cNvPr id="141" name="Google Shape;141;p23"/>
            <p:cNvPicPr preferRelativeResize="0"/>
            <p:nvPr/>
          </p:nvPicPr>
          <p:blipFill rotWithShape="1">
            <a:blip r:embed="rId6">
              <a:alphaModFix/>
            </a:blip>
            <a:srcRect b="10652" l="10973" r="4617" t="8218"/>
            <a:stretch/>
          </p:blipFill>
          <p:spPr>
            <a:xfrm>
              <a:off x="2738300" y="2239750"/>
              <a:ext cx="1965232" cy="2589925"/>
            </a:xfrm>
            <a:prstGeom prst="rect">
              <a:avLst/>
            </a:prstGeom>
            <a:noFill/>
            <a:ln>
              <a:noFill/>
            </a:ln>
          </p:spPr>
        </p:pic>
        <p:sp>
          <p:nvSpPr>
            <p:cNvPr id="142" name="Google Shape;142;p23"/>
            <p:cNvSpPr/>
            <p:nvPr/>
          </p:nvSpPr>
          <p:spPr>
            <a:xfrm>
              <a:off x="2716725" y="2229150"/>
              <a:ext cx="729600" cy="240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3" name="Google Shape;143;p23" title="x_amsi.mp3">
            <a:hlinkClick r:id="rId7"/>
          </p:cNvPr>
          <p:cNvPicPr preferRelativeResize="0"/>
          <p:nvPr/>
        </p:nvPicPr>
        <p:blipFill>
          <a:blip r:embed="rId8">
            <a:alphaModFix/>
          </a:blip>
          <a:stretch>
            <a:fillRect/>
          </a:stretch>
        </p:blipFill>
        <p:spPr>
          <a:xfrm>
            <a:off x="183100" y="368775"/>
            <a:ext cx="260845" cy="2608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nvSpPr>
        <p:spPr>
          <a:xfrm>
            <a:off x="570002" y="1105488"/>
            <a:ext cx="8004000" cy="13005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 sz="1200">
                <a:solidFill>
                  <a:schemeClr val="dk1"/>
                </a:solidFill>
              </a:rPr>
              <a:t>Taxus is very important to tribes in the Columbia Plateau in Washington, Oregon, and Idaho.</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“Taxus is harvested for fiber. The stems are cut in the fall; they are </a:t>
            </a:r>
            <a:r>
              <a:rPr lang="en" sz="1250">
                <a:solidFill>
                  <a:schemeClr val="dk1"/>
                </a:solidFill>
              </a:rPr>
              <a:t>then</a:t>
            </a:r>
            <a:r>
              <a:rPr lang="en" sz="1200">
                <a:solidFill>
                  <a:schemeClr val="dk1"/>
                </a:solidFill>
              </a:rPr>
              <a:t> split open and the long, silky fibers removed. The fibers are then twisted into string which provides cordage. String, thread, rope, baskets, snares, netting, and clothing was made from the bast fibers of the plant because they are so silky yet strong. Cordage was then used to make tump straps, belts, netted bags, hairnets, and ceremonial regalia (capes, skirts, and headdresses).”</a:t>
            </a:r>
            <a:endParaRPr sz="1200">
              <a:solidFill>
                <a:schemeClr val="dk1"/>
              </a:solidFill>
            </a:endParaRPr>
          </a:p>
        </p:txBody>
      </p:sp>
      <p:sp>
        <p:nvSpPr>
          <p:cNvPr id="149" name="Google Shape;149;p24"/>
          <p:cNvSpPr txBox="1"/>
          <p:nvPr>
            <p:ph idx="1" type="body"/>
          </p:nvPr>
        </p:nvSpPr>
        <p:spPr>
          <a:xfrm>
            <a:off x="366600" y="229400"/>
            <a:ext cx="8410800" cy="682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500"/>
              <a:t>Taxus     |     Dogbane     |     Apocynum Cannabinum</a:t>
            </a:r>
            <a:endParaRPr b="1" sz="2500"/>
          </a:p>
        </p:txBody>
      </p:sp>
      <p:pic>
        <p:nvPicPr>
          <p:cNvPr id="150" name="Google Shape;150;p24"/>
          <p:cNvPicPr preferRelativeResize="0"/>
          <p:nvPr/>
        </p:nvPicPr>
        <p:blipFill>
          <a:blip r:embed="rId3">
            <a:alphaModFix/>
          </a:blip>
          <a:stretch>
            <a:fillRect/>
          </a:stretch>
        </p:blipFill>
        <p:spPr>
          <a:xfrm>
            <a:off x="2149662" y="2495550"/>
            <a:ext cx="1444850" cy="2485974"/>
          </a:xfrm>
          <a:prstGeom prst="rect">
            <a:avLst/>
          </a:prstGeom>
          <a:noFill/>
          <a:ln>
            <a:noFill/>
          </a:ln>
        </p:spPr>
      </p:pic>
      <p:pic>
        <p:nvPicPr>
          <p:cNvPr id="151" name="Google Shape;151;p24"/>
          <p:cNvPicPr preferRelativeResize="0"/>
          <p:nvPr/>
        </p:nvPicPr>
        <p:blipFill>
          <a:blip r:embed="rId4">
            <a:alphaModFix/>
          </a:blip>
          <a:stretch>
            <a:fillRect/>
          </a:stretch>
        </p:blipFill>
        <p:spPr>
          <a:xfrm>
            <a:off x="650850" y="2495550"/>
            <a:ext cx="1337749" cy="2485974"/>
          </a:xfrm>
          <a:prstGeom prst="rect">
            <a:avLst/>
          </a:prstGeom>
          <a:noFill/>
          <a:ln>
            <a:noFill/>
          </a:ln>
        </p:spPr>
      </p:pic>
      <p:pic>
        <p:nvPicPr>
          <p:cNvPr id="152" name="Google Shape;152;p24"/>
          <p:cNvPicPr preferRelativeResize="0"/>
          <p:nvPr/>
        </p:nvPicPr>
        <p:blipFill rotWithShape="1">
          <a:blip r:embed="rId5">
            <a:alphaModFix/>
          </a:blip>
          <a:srcRect b="0" l="27949" r="0" t="0"/>
          <a:stretch/>
        </p:blipFill>
        <p:spPr>
          <a:xfrm>
            <a:off x="3755575" y="2523400"/>
            <a:ext cx="3030825" cy="2485974"/>
          </a:xfrm>
          <a:prstGeom prst="rect">
            <a:avLst/>
          </a:prstGeom>
          <a:noFill/>
          <a:ln>
            <a:noFill/>
          </a:ln>
        </p:spPr>
      </p:pic>
      <p:pic>
        <p:nvPicPr>
          <p:cNvPr id="153" name="Google Shape;153;p24"/>
          <p:cNvPicPr preferRelativeResize="0"/>
          <p:nvPr/>
        </p:nvPicPr>
        <p:blipFill rotWithShape="1">
          <a:blip r:embed="rId6">
            <a:alphaModFix/>
          </a:blip>
          <a:srcRect b="0" l="16029" r="14522" t="0"/>
          <a:stretch/>
        </p:blipFill>
        <p:spPr>
          <a:xfrm>
            <a:off x="6947450" y="2523400"/>
            <a:ext cx="1868549" cy="2485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Sawítk  |   Wild Carrot   |   Perideridia Gairdneri</a:t>
            </a:r>
            <a:endParaRPr b="1" sz="2500"/>
          </a:p>
        </p:txBody>
      </p:sp>
      <p:sp>
        <p:nvSpPr>
          <p:cNvPr id="159" name="Google Shape;159;p25"/>
          <p:cNvSpPr txBox="1"/>
          <p:nvPr/>
        </p:nvSpPr>
        <p:spPr>
          <a:xfrm>
            <a:off x="4422000" y="1040588"/>
            <a:ext cx="43554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“This root, known as “wild carrot” on the reservation, is washed and put through a food chopper with skin intact. Using thumb and three fingers the pulp is shaped into the “three-finger” or “palm” cakes similar to those </a:t>
            </a:r>
            <a:r>
              <a:rPr lang="en" sz="1500"/>
              <a:t>for luksh</a:t>
            </a:r>
            <a:r>
              <a:rPr lang="en" sz="1500"/>
              <a:t>. If the pulp is dry, a little water is added for shaping. These cakes are then placed on mats made of dried cattail stems connected with twine or on clean cloths to dry. They are placed in the hot sun and turned daily so that they will dry evenly and thoroughly, then stored in airtight cans. Before the day of the food chopper or grinder, the roots were beaten into a pulp with stone mortar and pestle. This root grows in the same places as </a:t>
            </a:r>
            <a:r>
              <a:rPr lang="en" sz="1500"/>
              <a:t>camas</a:t>
            </a:r>
            <a:r>
              <a:rPr lang="en" sz="1500"/>
              <a:t>. “Wild carrot” also can be eaten raw or cooked as a vegetable when fresh.”</a:t>
            </a:r>
            <a:r>
              <a:rPr baseline="30000" lang="en" sz="1500"/>
              <a:t>[1]</a:t>
            </a:r>
            <a:endParaRPr baseline="30000" sz="1500"/>
          </a:p>
        </p:txBody>
      </p:sp>
      <p:pic>
        <p:nvPicPr>
          <p:cNvPr id="160" name="Google Shape;160;p25"/>
          <p:cNvPicPr preferRelativeResize="0"/>
          <p:nvPr/>
        </p:nvPicPr>
        <p:blipFill>
          <a:blip r:embed="rId3">
            <a:alphaModFix/>
          </a:blip>
          <a:stretch>
            <a:fillRect/>
          </a:stretch>
        </p:blipFill>
        <p:spPr>
          <a:xfrm>
            <a:off x="179573" y="1168338"/>
            <a:ext cx="2268275" cy="3722025"/>
          </a:xfrm>
          <a:prstGeom prst="rect">
            <a:avLst/>
          </a:prstGeom>
          <a:noFill/>
          <a:ln>
            <a:noFill/>
          </a:ln>
        </p:spPr>
      </p:pic>
      <p:pic>
        <p:nvPicPr>
          <p:cNvPr id="161" name="Google Shape;161;p25"/>
          <p:cNvPicPr preferRelativeResize="0"/>
          <p:nvPr/>
        </p:nvPicPr>
        <p:blipFill rotWithShape="1">
          <a:blip r:embed="rId4">
            <a:alphaModFix/>
          </a:blip>
          <a:srcRect b="11610" l="0" r="0" t="13004"/>
          <a:stretch/>
        </p:blipFill>
        <p:spPr>
          <a:xfrm>
            <a:off x="2600250" y="1168350"/>
            <a:ext cx="1669350" cy="1679225"/>
          </a:xfrm>
          <a:prstGeom prst="rect">
            <a:avLst/>
          </a:prstGeom>
          <a:noFill/>
          <a:ln>
            <a:noFill/>
          </a:ln>
        </p:spPr>
      </p:pic>
      <p:pic>
        <p:nvPicPr>
          <p:cNvPr id="162" name="Google Shape;162;p25"/>
          <p:cNvPicPr preferRelativeResize="0"/>
          <p:nvPr/>
        </p:nvPicPr>
        <p:blipFill rotWithShape="1">
          <a:blip r:embed="rId5">
            <a:alphaModFix/>
          </a:blip>
          <a:srcRect b="15857" l="0" r="0" t="19077"/>
          <a:stretch/>
        </p:blipFill>
        <p:spPr>
          <a:xfrm>
            <a:off x="2600250" y="2906450"/>
            <a:ext cx="1669350" cy="1931000"/>
          </a:xfrm>
          <a:prstGeom prst="rect">
            <a:avLst/>
          </a:prstGeom>
          <a:noFill/>
          <a:ln>
            <a:noFill/>
          </a:ln>
        </p:spPr>
      </p:pic>
      <p:pic>
        <p:nvPicPr>
          <p:cNvPr id="163" name="Google Shape;163;p25" title="sawitk.mp3">
            <a:hlinkClick r:id="rId6"/>
          </p:cNvPr>
          <p:cNvPicPr preferRelativeResize="0"/>
          <p:nvPr/>
        </p:nvPicPr>
        <p:blipFill>
          <a:blip r:embed="rId7">
            <a:alphaModFix/>
          </a:blip>
          <a:stretch>
            <a:fillRect/>
          </a:stretch>
        </p:blipFill>
        <p:spPr>
          <a:xfrm>
            <a:off x="366600" y="342050"/>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u="sng"/>
              <a:t>X</a:t>
            </a:r>
            <a:r>
              <a:rPr b="1" lang="en" sz="2500"/>
              <a:t>ásya  |   Wild Celery   |   Lomatium Nudicaule</a:t>
            </a:r>
            <a:endParaRPr b="1" sz="2500"/>
          </a:p>
        </p:txBody>
      </p:sp>
      <p:sp>
        <p:nvSpPr>
          <p:cNvPr id="169" name="Google Shape;169;p26"/>
          <p:cNvSpPr txBox="1"/>
          <p:nvPr/>
        </p:nvSpPr>
        <p:spPr>
          <a:xfrm>
            <a:off x="565645" y="992138"/>
            <a:ext cx="8012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Wild Celery (Lomatium nudicaule) is obtained in the low hills as soon as the snow melts in the Spring. The stems [are] very succulent and they are eaten fresh. This food is not preserved because when it matures it becomes inedible. The stems are soft and have the celery smell and taste like those we purchase in the food store. Sometimes the dry seeds are used for sachet.”</a:t>
            </a:r>
            <a:r>
              <a:rPr baseline="30000" lang="en"/>
              <a:t>[1]</a:t>
            </a:r>
            <a:endParaRPr baseline="30000"/>
          </a:p>
        </p:txBody>
      </p:sp>
      <p:pic>
        <p:nvPicPr>
          <p:cNvPr id="170" name="Google Shape;170;p26" title="x_asya.mp3">
            <a:hlinkClick r:id="rId3"/>
          </p:cNvPr>
          <p:cNvPicPr preferRelativeResize="0"/>
          <p:nvPr/>
        </p:nvPicPr>
        <p:blipFill>
          <a:blip r:embed="rId4">
            <a:alphaModFix/>
          </a:blip>
          <a:stretch>
            <a:fillRect/>
          </a:stretch>
        </p:blipFill>
        <p:spPr>
          <a:xfrm>
            <a:off x="510400" y="274125"/>
            <a:ext cx="430300" cy="430300"/>
          </a:xfrm>
          <a:prstGeom prst="rect">
            <a:avLst/>
          </a:prstGeom>
          <a:noFill/>
          <a:ln>
            <a:noFill/>
          </a:ln>
        </p:spPr>
      </p:pic>
      <p:pic>
        <p:nvPicPr>
          <p:cNvPr id="171" name="Google Shape;171;p26"/>
          <p:cNvPicPr preferRelativeResize="0"/>
          <p:nvPr/>
        </p:nvPicPr>
        <p:blipFill>
          <a:blip r:embed="rId5">
            <a:alphaModFix/>
          </a:blip>
          <a:stretch>
            <a:fillRect/>
          </a:stretch>
        </p:blipFill>
        <p:spPr>
          <a:xfrm>
            <a:off x="366600" y="2191238"/>
            <a:ext cx="2270513" cy="2799862"/>
          </a:xfrm>
          <a:prstGeom prst="rect">
            <a:avLst/>
          </a:prstGeom>
          <a:noFill/>
          <a:ln>
            <a:noFill/>
          </a:ln>
        </p:spPr>
      </p:pic>
      <p:pic>
        <p:nvPicPr>
          <p:cNvPr id="172" name="Google Shape;172;p26"/>
          <p:cNvPicPr preferRelativeResize="0"/>
          <p:nvPr/>
        </p:nvPicPr>
        <p:blipFill rotWithShape="1">
          <a:blip r:embed="rId6">
            <a:alphaModFix/>
          </a:blip>
          <a:srcRect b="0" l="5788" r="8720" t="0"/>
          <a:stretch/>
        </p:blipFill>
        <p:spPr>
          <a:xfrm>
            <a:off x="2765650" y="2191250"/>
            <a:ext cx="3158075" cy="2799850"/>
          </a:xfrm>
          <a:prstGeom prst="rect">
            <a:avLst/>
          </a:prstGeom>
          <a:noFill/>
          <a:ln>
            <a:noFill/>
          </a:ln>
        </p:spPr>
      </p:pic>
      <p:pic>
        <p:nvPicPr>
          <p:cNvPr id="173" name="Google Shape;173;p26"/>
          <p:cNvPicPr preferRelativeResize="0"/>
          <p:nvPr/>
        </p:nvPicPr>
        <p:blipFill rotWithShape="1">
          <a:blip r:embed="rId7">
            <a:alphaModFix/>
          </a:blip>
          <a:srcRect b="0" l="1627" r="26400" t="0"/>
          <a:stretch/>
        </p:blipFill>
        <p:spPr>
          <a:xfrm>
            <a:off x="6008226" y="2191250"/>
            <a:ext cx="2570126" cy="2799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Nánk     |     Cedar     |     Thuja Plicata</a:t>
            </a:r>
            <a:endParaRPr b="1" sz="2500"/>
          </a:p>
        </p:txBody>
      </p:sp>
      <p:sp>
        <p:nvSpPr>
          <p:cNvPr id="179" name="Google Shape;179;p27"/>
          <p:cNvSpPr txBox="1"/>
          <p:nvPr/>
        </p:nvSpPr>
        <p:spPr>
          <a:xfrm>
            <a:off x="565645" y="992138"/>
            <a:ext cx="8012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“Native American tribes have relied on this plant heavily, often calling it the “tree of life”.  Northwest coastal tribes have used the wood for shelters, canoes, and firewood. The limbs of the cedar tree are stripped of leaves, soaked, and twisted into ropes. Cedar limbs, bark and roots have been used for weaving baskets. The Lummi have chewed the bud for sore lungs, the Cowlitz chewed them for toothaches, and the Skokomish boiled them for a gargle. The Skagit boiled the ends of the leaves for coughs.”</a:t>
            </a:r>
            <a:r>
              <a:rPr baseline="30000" lang="en"/>
              <a:t>[1]</a:t>
            </a:r>
            <a:endParaRPr baseline="30000"/>
          </a:p>
        </p:txBody>
      </p:sp>
      <p:pic>
        <p:nvPicPr>
          <p:cNvPr id="180" name="Google Shape;180;p27"/>
          <p:cNvPicPr preferRelativeResize="0"/>
          <p:nvPr/>
        </p:nvPicPr>
        <p:blipFill>
          <a:blip r:embed="rId3">
            <a:alphaModFix/>
          </a:blip>
          <a:stretch>
            <a:fillRect/>
          </a:stretch>
        </p:blipFill>
        <p:spPr>
          <a:xfrm>
            <a:off x="853200" y="2549875"/>
            <a:ext cx="3874658" cy="2405725"/>
          </a:xfrm>
          <a:prstGeom prst="rect">
            <a:avLst/>
          </a:prstGeom>
          <a:noFill/>
          <a:ln>
            <a:noFill/>
          </a:ln>
        </p:spPr>
      </p:pic>
      <p:pic>
        <p:nvPicPr>
          <p:cNvPr id="181" name="Google Shape;181;p27"/>
          <p:cNvPicPr preferRelativeResize="0"/>
          <p:nvPr/>
        </p:nvPicPr>
        <p:blipFill>
          <a:blip r:embed="rId4">
            <a:alphaModFix/>
          </a:blip>
          <a:stretch>
            <a:fillRect/>
          </a:stretch>
        </p:blipFill>
        <p:spPr>
          <a:xfrm>
            <a:off x="5094500" y="2549875"/>
            <a:ext cx="2950875" cy="2405725"/>
          </a:xfrm>
          <a:prstGeom prst="rect">
            <a:avLst/>
          </a:prstGeom>
          <a:noFill/>
          <a:ln>
            <a:noFill/>
          </a:ln>
        </p:spPr>
      </p:pic>
      <p:pic>
        <p:nvPicPr>
          <p:cNvPr id="182" name="Google Shape;182;p27" title="nank.mp3">
            <a:hlinkClick r:id="rId5"/>
          </p:cNvPr>
          <p:cNvPicPr preferRelativeResize="0"/>
          <p:nvPr/>
        </p:nvPicPr>
        <p:blipFill>
          <a:blip r:embed="rId6">
            <a:alphaModFix/>
          </a:blip>
          <a:stretch>
            <a:fillRect/>
          </a:stretch>
        </p:blipFill>
        <p:spPr>
          <a:xfrm>
            <a:off x="1152874" y="265838"/>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K’aláam     |     Lodgepole Pine     |     Pinus Contorta</a:t>
            </a:r>
            <a:endParaRPr b="1" sz="2500"/>
          </a:p>
        </p:txBody>
      </p:sp>
      <p:sp>
        <p:nvSpPr>
          <p:cNvPr id="188" name="Google Shape;188;p28"/>
          <p:cNvSpPr txBox="1"/>
          <p:nvPr/>
        </p:nvSpPr>
        <p:spPr>
          <a:xfrm>
            <a:off x="565645" y="1011188"/>
            <a:ext cx="8012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r>
              <a:rPr lang="en"/>
              <a:t>Indigenous communities used lodgepole pines for tipis; pitch and resin for chewing gum; and the inner cambium layer to cure tuberculosis.</a:t>
            </a:r>
            <a:r>
              <a:rPr baseline="30000" lang="en"/>
              <a:t>[1]</a:t>
            </a:r>
            <a:r>
              <a:rPr lang="en"/>
              <a:t> Many First Nations peoples in British Columbia used the wood from lodgepole pine for a variety of purposes, including poles for lodges, homes or buildings. In the spring, they stripped off long ribbons or "noodles" of the sweet succulent inner bark (cambium layer). It was eaten fresh in the spring, sometimes with sugar, or stored.”</a:t>
            </a:r>
            <a:r>
              <a:rPr baseline="30000" lang="en"/>
              <a:t>[2]</a:t>
            </a:r>
            <a:r>
              <a:rPr lang="en"/>
              <a:t> </a:t>
            </a:r>
            <a:endParaRPr/>
          </a:p>
        </p:txBody>
      </p:sp>
      <p:pic>
        <p:nvPicPr>
          <p:cNvPr id="189" name="Google Shape;189;p28" title="k'alaam.mp3">
            <a:hlinkClick r:id="rId3"/>
          </p:cNvPr>
          <p:cNvPicPr preferRelativeResize="0"/>
          <p:nvPr/>
        </p:nvPicPr>
        <p:blipFill>
          <a:blip r:embed="rId4">
            <a:alphaModFix/>
          </a:blip>
          <a:stretch>
            <a:fillRect/>
          </a:stretch>
        </p:blipFill>
        <p:spPr>
          <a:xfrm>
            <a:off x="108455" y="265838"/>
            <a:ext cx="457200" cy="457200"/>
          </a:xfrm>
          <a:prstGeom prst="rect">
            <a:avLst/>
          </a:prstGeom>
          <a:noFill/>
          <a:ln>
            <a:noFill/>
          </a:ln>
        </p:spPr>
      </p:pic>
      <p:pic>
        <p:nvPicPr>
          <p:cNvPr id="190" name="Google Shape;190;p28"/>
          <p:cNvPicPr preferRelativeResize="0"/>
          <p:nvPr/>
        </p:nvPicPr>
        <p:blipFill rotWithShape="1">
          <a:blip r:embed="rId5">
            <a:alphaModFix/>
          </a:blip>
          <a:srcRect b="19236" l="27750" r="23600" t="378"/>
          <a:stretch/>
        </p:blipFill>
        <p:spPr>
          <a:xfrm>
            <a:off x="673425" y="2372600"/>
            <a:ext cx="1648876" cy="2724449"/>
          </a:xfrm>
          <a:prstGeom prst="rect">
            <a:avLst/>
          </a:prstGeom>
          <a:noFill/>
          <a:ln>
            <a:noFill/>
          </a:ln>
        </p:spPr>
      </p:pic>
      <p:pic>
        <p:nvPicPr>
          <p:cNvPr id="191" name="Google Shape;191;p28"/>
          <p:cNvPicPr preferRelativeResize="0"/>
          <p:nvPr/>
        </p:nvPicPr>
        <p:blipFill>
          <a:blip r:embed="rId6">
            <a:alphaModFix/>
          </a:blip>
          <a:stretch>
            <a:fillRect/>
          </a:stretch>
        </p:blipFill>
        <p:spPr>
          <a:xfrm>
            <a:off x="2587600" y="2452113"/>
            <a:ext cx="4947581" cy="25654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idx="4294967295" type="body"/>
          </p:nvPr>
        </p:nvSpPr>
        <p:spPr>
          <a:xfrm>
            <a:off x="3666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Psúni     |     Aspen     |     Populus Tremuloides</a:t>
            </a:r>
            <a:endParaRPr b="1" sz="2500"/>
          </a:p>
        </p:txBody>
      </p:sp>
      <p:sp>
        <p:nvSpPr>
          <p:cNvPr id="197" name="Google Shape;197;p29"/>
          <p:cNvSpPr txBox="1"/>
          <p:nvPr/>
        </p:nvSpPr>
        <p:spPr>
          <a:xfrm>
            <a:off x="565645" y="1011188"/>
            <a:ext cx="8012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“Native tribes used to drink a tea of the bark, or use a poultice to apply to sore joints or cuts. It was even used for pain relief during childbirth. The inner bark has been dried and ground into a powder, used in a similar manner as wheat baking flour for bread or thickening soups. This tree contains compounds, salicylates that help with anti-inflammatory purposes.”</a:t>
            </a:r>
            <a:r>
              <a:rPr baseline="30000" lang="en">
                <a:solidFill>
                  <a:schemeClr val="dk1"/>
                </a:solidFill>
              </a:rPr>
              <a:t>[1]</a:t>
            </a:r>
            <a:endParaRPr baseline="30000">
              <a:solidFill>
                <a:schemeClr val="dk1"/>
              </a:solidFill>
            </a:endParaRPr>
          </a:p>
        </p:txBody>
      </p:sp>
      <p:pic>
        <p:nvPicPr>
          <p:cNvPr id="198" name="Google Shape;198;p29"/>
          <p:cNvPicPr preferRelativeResize="0"/>
          <p:nvPr/>
        </p:nvPicPr>
        <p:blipFill>
          <a:blip r:embed="rId3">
            <a:alphaModFix/>
          </a:blip>
          <a:stretch>
            <a:fillRect/>
          </a:stretch>
        </p:blipFill>
        <p:spPr>
          <a:xfrm>
            <a:off x="1011350" y="2157200"/>
            <a:ext cx="1854298" cy="2914426"/>
          </a:xfrm>
          <a:prstGeom prst="rect">
            <a:avLst/>
          </a:prstGeom>
          <a:noFill/>
          <a:ln>
            <a:noFill/>
          </a:ln>
        </p:spPr>
      </p:pic>
      <p:pic>
        <p:nvPicPr>
          <p:cNvPr id="199" name="Google Shape;199;p29"/>
          <p:cNvPicPr preferRelativeResize="0"/>
          <p:nvPr/>
        </p:nvPicPr>
        <p:blipFill>
          <a:blip r:embed="rId4">
            <a:alphaModFix/>
          </a:blip>
          <a:stretch>
            <a:fillRect/>
          </a:stretch>
        </p:blipFill>
        <p:spPr>
          <a:xfrm>
            <a:off x="5400125" y="2157200"/>
            <a:ext cx="2098400" cy="2914426"/>
          </a:xfrm>
          <a:prstGeom prst="rect">
            <a:avLst/>
          </a:prstGeom>
          <a:noFill/>
          <a:ln>
            <a:noFill/>
          </a:ln>
        </p:spPr>
      </p:pic>
      <p:pic>
        <p:nvPicPr>
          <p:cNvPr id="200" name="Google Shape;200;p29"/>
          <p:cNvPicPr preferRelativeResize="0"/>
          <p:nvPr/>
        </p:nvPicPr>
        <p:blipFill rotWithShape="1">
          <a:blip r:embed="rId5">
            <a:alphaModFix/>
          </a:blip>
          <a:srcRect b="0" l="16127" r="17940" t="0"/>
          <a:stretch/>
        </p:blipFill>
        <p:spPr>
          <a:xfrm>
            <a:off x="3219775" y="2157200"/>
            <a:ext cx="1921562" cy="2914425"/>
          </a:xfrm>
          <a:prstGeom prst="rect">
            <a:avLst/>
          </a:prstGeom>
          <a:noFill/>
          <a:ln>
            <a:noFill/>
          </a:ln>
        </p:spPr>
      </p:pic>
      <p:pic>
        <p:nvPicPr>
          <p:cNvPr id="201" name="Google Shape;201;p29" title="psuni.mp3">
            <a:hlinkClick r:id="rId6"/>
          </p:cNvPr>
          <p:cNvPicPr preferRelativeResize="0"/>
          <p:nvPr/>
        </p:nvPicPr>
        <p:blipFill>
          <a:blip r:embed="rId7">
            <a:alphaModFix/>
          </a:blip>
          <a:stretch>
            <a:fillRect/>
          </a:stretch>
        </p:blipFill>
        <p:spPr>
          <a:xfrm>
            <a:off x="476600" y="265838"/>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idx="4294967295" type="body"/>
          </p:nvPr>
        </p:nvSpPr>
        <p:spPr>
          <a:xfrm>
            <a:off x="138000" y="229400"/>
            <a:ext cx="84108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Pápsh   |     Grand Fir     |     Abies Grandis</a:t>
            </a:r>
            <a:endParaRPr b="1" sz="2500"/>
          </a:p>
        </p:txBody>
      </p:sp>
      <p:sp>
        <p:nvSpPr>
          <p:cNvPr id="207" name="Google Shape;207;p30"/>
          <p:cNvSpPr txBox="1"/>
          <p:nvPr/>
        </p:nvSpPr>
        <p:spPr>
          <a:xfrm>
            <a:off x="565650" y="1110475"/>
            <a:ext cx="7370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“Medicinally, teas were made for colds, crushed and dried needles were used as baby powder, and boughs were brought inside to burn as incense and ward off illness. Pitch (sap) could be mixed with oils and used as a deodorant or to prevent hair loss. The needles were crushed and mixed with tree bark to make a tonic which could aid internal injuries.” </a:t>
            </a:r>
            <a:r>
              <a:rPr baseline="30000" lang="en"/>
              <a:t>[1]</a:t>
            </a:r>
            <a:endParaRPr baseline="30000"/>
          </a:p>
        </p:txBody>
      </p:sp>
      <p:pic>
        <p:nvPicPr>
          <p:cNvPr id="208" name="Google Shape;208;p30" title="papsh.mp3">
            <a:hlinkClick r:id="rId3"/>
          </p:cNvPr>
          <p:cNvPicPr preferRelativeResize="0"/>
          <p:nvPr/>
        </p:nvPicPr>
        <p:blipFill>
          <a:blip r:embed="rId4">
            <a:alphaModFix/>
          </a:blip>
          <a:stretch>
            <a:fillRect/>
          </a:stretch>
        </p:blipFill>
        <p:spPr>
          <a:xfrm>
            <a:off x="576550" y="265850"/>
            <a:ext cx="457200" cy="457200"/>
          </a:xfrm>
          <a:prstGeom prst="rect">
            <a:avLst/>
          </a:prstGeom>
          <a:noFill/>
          <a:ln>
            <a:noFill/>
          </a:ln>
        </p:spPr>
      </p:pic>
      <p:pic>
        <p:nvPicPr>
          <p:cNvPr id="209" name="Google Shape;209;p30"/>
          <p:cNvPicPr preferRelativeResize="0"/>
          <p:nvPr/>
        </p:nvPicPr>
        <p:blipFill>
          <a:blip r:embed="rId5">
            <a:alphaModFix/>
          </a:blip>
          <a:stretch>
            <a:fillRect/>
          </a:stretch>
        </p:blipFill>
        <p:spPr>
          <a:xfrm>
            <a:off x="8077150" y="0"/>
            <a:ext cx="1066850" cy="5143500"/>
          </a:xfrm>
          <a:prstGeom prst="rect">
            <a:avLst/>
          </a:prstGeom>
          <a:noFill/>
          <a:ln>
            <a:noFill/>
          </a:ln>
        </p:spPr>
      </p:pic>
      <p:pic>
        <p:nvPicPr>
          <p:cNvPr id="210" name="Google Shape;210;p30"/>
          <p:cNvPicPr preferRelativeResize="0"/>
          <p:nvPr/>
        </p:nvPicPr>
        <p:blipFill>
          <a:blip r:embed="rId6">
            <a:alphaModFix/>
          </a:blip>
          <a:stretch>
            <a:fillRect/>
          </a:stretch>
        </p:blipFill>
        <p:spPr>
          <a:xfrm>
            <a:off x="655600" y="2223325"/>
            <a:ext cx="2076100" cy="2837800"/>
          </a:xfrm>
          <a:prstGeom prst="rect">
            <a:avLst/>
          </a:prstGeom>
          <a:noFill/>
          <a:ln>
            <a:noFill/>
          </a:ln>
        </p:spPr>
      </p:pic>
      <p:pic>
        <p:nvPicPr>
          <p:cNvPr id="211" name="Google Shape;211;p30"/>
          <p:cNvPicPr preferRelativeResize="0"/>
          <p:nvPr/>
        </p:nvPicPr>
        <p:blipFill>
          <a:blip r:embed="rId7">
            <a:alphaModFix/>
          </a:blip>
          <a:stretch>
            <a:fillRect/>
          </a:stretch>
        </p:blipFill>
        <p:spPr>
          <a:xfrm>
            <a:off x="3171625" y="2301463"/>
            <a:ext cx="1787682" cy="2681524"/>
          </a:xfrm>
          <a:prstGeom prst="rect">
            <a:avLst/>
          </a:prstGeom>
          <a:noFill/>
          <a:ln>
            <a:noFill/>
          </a:ln>
        </p:spPr>
      </p:pic>
      <p:pic>
        <p:nvPicPr>
          <p:cNvPr id="212" name="Google Shape;212;p30"/>
          <p:cNvPicPr preferRelativeResize="0"/>
          <p:nvPr/>
        </p:nvPicPr>
        <p:blipFill>
          <a:blip r:embed="rId8">
            <a:alphaModFix/>
          </a:blip>
          <a:stretch>
            <a:fillRect/>
          </a:stretch>
        </p:blipFill>
        <p:spPr>
          <a:xfrm>
            <a:off x="5399233" y="2301462"/>
            <a:ext cx="1787109" cy="26815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idx="4294967295" type="body"/>
          </p:nvPr>
        </p:nvSpPr>
        <p:spPr>
          <a:xfrm>
            <a:off x="165300" y="258150"/>
            <a:ext cx="8813400" cy="682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t>Sá</a:t>
            </a:r>
            <a:r>
              <a:rPr b="1" lang="en" sz="2500" u="sng"/>
              <a:t>x</a:t>
            </a:r>
            <a:r>
              <a:rPr b="1" lang="en" sz="2500"/>
              <a:t>i or Táp’ash    |     White Pine     |     Pinus Monticola</a:t>
            </a:r>
            <a:endParaRPr b="1" sz="2500"/>
          </a:p>
        </p:txBody>
      </p:sp>
      <p:sp>
        <p:nvSpPr>
          <p:cNvPr id="218" name="Google Shape;218;p31"/>
          <p:cNvSpPr txBox="1"/>
          <p:nvPr/>
        </p:nvSpPr>
        <p:spPr>
          <a:xfrm>
            <a:off x="565645" y="1441150"/>
            <a:ext cx="8012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The gum and pitch were used for cough medicine.</a:t>
            </a:r>
            <a:r>
              <a:rPr baseline="30000" lang="en">
                <a:solidFill>
                  <a:schemeClr val="dk1"/>
                </a:solidFill>
              </a:rPr>
              <a:t>[1,2]</a:t>
            </a:r>
            <a:r>
              <a:rPr lang="en">
                <a:solidFill>
                  <a:schemeClr val="dk1"/>
                </a:solidFill>
              </a:rPr>
              <a:t> Pitch was also used for sores</a:t>
            </a:r>
            <a:r>
              <a:rPr baseline="30000" lang="en">
                <a:solidFill>
                  <a:schemeClr val="dk1"/>
                </a:solidFill>
              </a:rPr>
              <a:t>[3] </a:t>
            </a:r>
            <a:r>
              <a:rPr lang="en">
                <a:solidFill>
                  <a:schemeClr val="dk1"/>
                </a:solidFill>
              </a:rPr>
              <a:t>and stomach aches.</a:t>
            </a:r>
            <a:r>
              <a:rPr baseline="30000" lang="en">
                <a:solidFill>
                  <a:schemeClr val="dk1"/>
                </a:solidFill>
              </a:rPr>
              <a:t>[2] </a:t>
            </a:r>
            <a:r>
              <a:rPr lang="en">
                <a:solidFill>
                  <a:schemeClr val="dk1"/>
                </a:solidFill>
              </a:rPr>
              <a:t>The wood was also used for ceremonial items like small totem poles and model canoes.</a:t>
            </a:r>
            <a:r>
              <a:rPr baseline="30000" lang="en">
                <a:solidFill>
                  <a:schemeClr val="dk1"/>
                </a:solidFill>
              </a:rPr>
              <a:t>[4]</a:t>
            </a:r>
            <a:endParaRPr baseline="300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bark was used by Okanagan-Colville tribe to make sturgeon nosed canoes.</a:t>
            </a:r>
            <a:r>
              <a:rPr baseline="30000" lang="en">
                <a:solidFill>
                  <a:schemeClr val="dk1"/>
                </a:solidFill>
              </a:rPr>
              <a:t>[5]</a:t>
            </a:r>
            <a:r>
              <a:rPr lang="en">
                <a:solidFill>
                  <a:schemeClr val="dk1"/>
                </a:solidFill>
              </a:rPr>
              <a:t> The Skagit Tribe used a decoction of bark for cuts and sores and an infusion of bark for tuberculosis.</a:t>
            </a:r>
            <a:r>
              <a:rPr baseline="30000" lang="en">
                <a:solidFill>
                  <a:schemeClr val="dk1"/>
                </a:solidFill>
              </a:rPr>
              <a:t>[6]</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pic>
        <p:nvPicPr>
          <p:cNvPr id="219" name="Google Shape;219;p31" title="tap'ash.mp3">
            <a:hlinkClick r:id="rId3"/>
          </p:cNvPr>
          <p:cNvPicPr preferRelativeResize="0"/>
          <p:nvPr/>
        </p:nvPicPr>
        <p:blipFill>
          <a:blip r:embed="rId4">
            <a:alphaModFix/>
          </a:blip>
          <a:stretch>
            <a:fillRect/>
          </a:stretch>
        </p:blipFill>
        <p:spPr>
          <a:xfrm>
            <a:off x="1951275" y="800175"/>
            <a:ext cx="457200" cy="457200"/>
          </a:xfrm>
          <a:prstGeom prst="rect">
            <a:avLst/>
          </a:prstGeom>
          <a:noFill/>
          <a:ln>
            <a:noFill/>
          </a:ln>
        </p:spPr>
      </p:pic>
      <p:pic>
        <p:nvPicPr>
          <p:cNvPr id="220" name="Google Shape;220;p31" title="sax_i.mp3">
            <a:hlinkClick r:id="rId5"/>
          </p:cNvPr>
          <p:cNvPicPr preferRelativeResize="0"/>
          <p:nvPr/>
        </p:nvPicPr>
        <p:blipFill>
          <a:blip r:embed="rId4">
            <a:alphaModFix/>
          </a:blip>
          <a:stretch>
            <a:fillRect/>
          </a:stretch>
        </p:blipFill>
        <p:spPr>
          <a:xfrm>
            <a:off x="565650" y="800175"/>
            <a:ext cx="457200" cy="457200"/>
          </a:xfrm>
          <a:prstGeom prst="rect">
            <a:avLst/>
          </a:prstGeom>
          <a:noFill/>
          <a:ln>
            <a:noFill/>
          </a:ln>
        </p:spPr>
      </p:pic>
      <p:grpSp>
        <p:nvGrpSpPr>
          <p:cNvPr id="221" name="Google Shape;221;p31"/>
          <p:cNvGrpSpPr/>
          <p:nvPr/>
        </p:nvGrpSpPr>
        <p:grpSpPr>
          <a:xfrm>
            <a:off x="7293258" y="2386953"/>
            <a:ext cx="1685450" cy="2674305"/>
            <a:chOff x="6487015" y="1441150"/>
            <a:chExt cx="2393085" cy="3506825"/>
          </a:xfrm>
        </p:grpSpPr>
        <p:pic>
          <p:nvPicPr>
            <p:cNvPr id="222" name="Google Shape;222;p31"/>
            <p:cNvPicPr preferRelativeResize="0"/>
            <p:nvPr/>
          </p:nvPicPr>
          <p:blipFill>
            <a:blip r:embed="rId6">
              <a:alphaModFix/>
            </a:blip>
            <a:stretch>
              <a:fillRect/>
            </a:stretch>
          </p:blipFill>
          <p:spPr>
            <a:xfrm>
              <a:off x="6487015" y="1441150"/>
              <a:ext cx="2393085" cy="3506825"/>
            </a:xfrm>
            <a:prstGeom prst="rect">
              <a:avLst/>
            </a:prstGeom>
            <a:noFill/>
            <a:ln>
              <a:noFill/>
            </a:ln>
          </p:spPr>
        </p:pic>
        <p:sp>
          <p:nvSpPr>
            <p:cNvPr id="223" name="Google Shape;223;p31"/>
            <p:cNvSpPr/>
            <p:nvPr/>
          </p:nvSpPr>
          <p:spPr>
            <a:xfrm>
              <a:off x="6685475" y="1452125"/>
              <a:ext cx="1236600" cy="31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4" name="Google Shape;224;p31"/>
          <p:cNvPicPr preferRelativeResize="0"/>
          <p:nvPr/>
        </p:nvPicPr>
        <p:blipFill>
          <a:blip r:embed="rId7">
            <a:alphaModFix/>
          </a:blip>
          <a:stretch>
            <a:fillRect/>
          </a:stretch>
        </p:blipFill>
        <p:spPr>
          <a:xfrm>
            <a:off x="3833000" y="3028150"/>
            <a:ext cx="3048000" cy="1571625"/>
          </a:xfrm>
          <a:prstGeom prst="rect">
            <a:avLst/>
          </a:prstGeom>
          <a:noFill/>
          <a:ln>
            <a:noFill/>
          </a:ln>
        </p:spPr>
      </p:pic>
      <p:sp>
        <p:nvSpPr>
          <p:cNvPr id="225" name="Google Shape;225;p31"/>
          <p:cNvSpPr txBox="1"/>
          <p:nvPr/>
        </p:nvSpPr>
        <p:spPr>
          <a:xfrm>
            <a:off x="3833000" y="46509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highlight>
                  <a:srgbClr val="FFFFFF"/>
                </a:highlight>
              </a:rPr>
              <a:t>J.R. Bluff, a Kalispel Indian, paddles a traditional canoe on Lake Pend Oreille (Photo by Robert C. Betts</a:t>
            </a:r>
            <a:endParaRPr sz="900"/>
          </a:p>
        </p:txBody>
      </p:sp>
      <p:pic>
        <p:nvPicPr>
          <p:cNvPr id="226" name="Google Shape;226;p31"/>
          <p:cNvPicPr preferRelativeResize="0"/>
          <p:nvPr/>
        </p:nvPicPr>
        <p:blipFill>
          <a:blip r:embed="rId8">
            <a:alphaModFix/>
          </a:blip>
          <a:stretch>
            <a:fillRect/>
          </a:stretch>
        </p:blipFill>
        <p:spPr>
          <a:xfrm>
            <a:off x="302775" y="3028152"/>
            <a:ext cx="3377825" cy="196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609600" y="0"/>
            <a:ext cx="3723374" cy="2482250"/>
          </a:xfrm>
          <a:prstGeom prst="rect">
            <a:avLst/>
          </a:prstGeom>
          <a:noFill/>
          <a:ln>
            <a:noFill/>
          </a:ln>
        </p:spPr>
      </p:pic>
      <p:pic>
        <p:nvPicPr>
          <p:cNvPr id="63" name="Google Shape;63;p14"/>
          <p:cNvPicPr preferRelativeResize="0"/>
          <p:nvPr/>
        </p:nvPicPr>
        <p:blipFill>
          <a:blip r:embed="rId4">
            <a:alphaModFix/>
          </a:blip>
          <a:stretch>
            <a:fillRect/>
          </a:stretch>
        </p:blipFill>
        <p:spPr>
          <a:xfrm>
            <a:off x="4506225" y="0"/>
            <a:ext cx="3723374" cy="2493869"/>
          </a:xfrm>
          <a:prstGeom prst="rect">
            <a:avLst/>
          </a:prstGeom>
          <a:noFill/>
          <a:ln>
            <a:noFill/>
          </a:ln>
        </p:spPr>
      </p:pic>
      <p:pic>
        <p:nvPicPr>
          <p:cNvPr id="64" name="Google Shape;64;p14"/>
          <p:cNvPicPr preferRelativeResize="0"/>
          <p:nvPr/>
        </p:nvPicPr>
        <p:blipFill>
          <a:blip r:embed="rId5">
            <a:alphaModFix/>
          </a:blip>
          <a:stretch>
            <a:fillRect/>
          </a:stretch>
        </p:blipFill>
        <p:spPr>
          <a:xfrm>
            <a:off x="609600" y="2661250"/>
            <a:ext cx="3723374" cy="2482250"/>
          </a:xfrm>
          <a:prstGeom prst="rect">
            <a:avLst/>
          </a:prstGeom>
          <a:noFill/>
          <a:ln>
            <a:noFill/>
          </a:ln>
        </p:spPr>
      </p:pic>
      <p:pic>
        <p:nvPicPr>
          <p:cNvPr id="65" name="Google Shape;65;p14"/>
          <p:cNvPicPr preferRelativeResize="0"/>
          <p:nvPr/>
        </p:nvPicPr>
        <p:blipFill>
          <a:blip r:embed="rId6">
            <a:alphaModFix/>
          </a:blip>
          <a:stretch>
            <a:fillRect/>
          </a:stretch>
        </p:blipFill>
        <p:spPr>
          <a:xfrm>
            <a:off x="4503650" y="2647950"/>
            <a:ext cx="3723374" cy="24745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ph idx="4294967295" type="body"/>
          </p:nvPr>
        </p:nvSpPr>
        <p:spPr>
          <a:xfrm>
            <a:off x="0" y="0"/>
            <a:ext cx="9144000" cy="9120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b="1" lang="en" sz="2500" u="sng"/>
              <a:t>TEMPLATE SLIDE</a:t>
            </a:r>
            <a:endParaRPr b="1" sz="2500" u="sng"/>
          </a:p>
          <a:p>
            <a:pPr indent="0" lvl="0" marL="0" rtl="0" algn="ctr">
              <a:spcBef>
                <a:spcPts val="1200"/>
              </a:spcBef>
              <a:spcAft>
                <a:spcPts val="1200"/>
              </a:spcAft>
              <a:buNone/>
            </a:pPr>
            <a:r>
              <a:rPr b="1" lang="en" sz="2500"/>
              <a:t>Indigenous </a:t>
            </a:r>
            <a:r>
              <a:rPr b="1" lang="en" sz="2500"/>
              <a:t>Name</a:t>
            </a:r>
            <a:r>
              <a:rPr b="1" lang="en" sz="2500"/>
              <a:t> </a:t>
            </a:r>
            <a:r>
              <a:rPr b="1" lang="en" sz="2500"/>
              <a:t> |   Common Name    |   Scientific Name</a:t>
            </a:r>
            <a:endParaRPr b="1" sz="2500"/>
          </a:p>
        </p:txBody>
      </p:sp>
      <p:sp>
        <p:nvSpPr>
          <p:cNvPr id="232" name="Google Shape;232;p32"/>
          <p:cNvSpPr txBox="1"/>
          <p:nvPr/>
        </p:nvSpPr>
        <p:spPr>
          <a:xfrm>
            <a:off x="565645" y="992138"/>
            <a:ext cx="8012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t>Body Paragraph</a:t>
            </a:r>
            <a:r>
              <a:rPr lang="en"/>
              <a:t>: In this paragraph you should include the information you know about the plant. You may wish to do some research online or interview local community experts. Examples of information to include are - when and where does it grow, what relationships does it have (who eats it/who does it sustain, what does it “eat”/what sustains it, what gifts does it provide/how do we use it, and are the answers to these questions always the same or do they change with time/the seasons.</a:t>
            </a:r>
            <a:endParaRPr baseline="30000"/>
          </a:p>
        </p:txBody>
      </p:sp>
      <p:sp>
        <p:nvSpPr>
          <p:cNvPr id="233" name="Google Shape;233;p32"/>
          <p:cNvSpPr/>
          <p:nvPr/>
        </p:nvSpPr>
        <p:spPr>
          <a:xfrm>
            <a:off x="742825" y="2434150"/>
            <a:ext cx="3651600" cy="267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If possible, insert your own scientific drawing of the plant. With labels, </a:t>
            </a:r>
            <a:endParaRPr/>
          </a:p>
          <a:p>
            <a:pPr indent="0" lvl="0" marL="0" rtl="0" algn="ctr">
              <a:spcBef>
                <a:spcPts val="0"/>
              </a:spcBef>
              <a:spcAft>
                <a:spcPts val="0"/>
              </a:spcAft>
              <a:buNone/>
            </a:pPr>
            <a:r>
              <a:rPr lang="en"/>
              <a:t>measurements, and notes.</a:t>
            </a:r>
            <a:endParaRPr/>
          </a:p>
        </p:txBody>
      </p:sp>
      <p:sp>
        <p:nvSpPr>
          <p:cNvPr id="234" name="Google Shape;234;p32"/>
          <p:cNvSpPr/>
          <p:nvPr/>
        </p:nvSpPr>
        <p:spPr>
          <a:xfrm>
            <a:off x="4640700" y="2434150"/>
            <a:ext cx="3651600" cy="267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If possible, insert photos you </a:t>
            </a:r>
            <a:endParaRPr/>
          </a:p>
          <a:p>
            <a:pPr indent="0" lvl="0" marL="0" rtl="0" algn="ctr">
              <a:spcBef>
                <a:spcPts val="0"/>
              </a:spcBef>
              <a:spcAft>
                <a:spcPts val="0"/>
              </a:spcAft>
              <a:buNone/>
            </a:pPr>
            <a:r>
              <a:rPr lang="en"/>
              <a:t>took of the plant.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You may want to consider doing a</a:t>
            </a:r>
            <a:endParaRPr/>
          </a:p>
          <a:p>
            <a:pPr indent="0" lvl="0" marL="0" rtl="0" algn="ctr">
              <a:spcBef>
                <a:spcPts val="0"/>
              </a:spcBef>
              <a:spcAft>
                <a:spcPts val="0"/>
              </a:spcAft>
              <a:buNone/>
            </a:pPr>
            <a:r>
              <a:rPr lang="en"/>
              <a:t>class field trip to allow students</a:t>
            </a:r>
            <a:endParaRPr/>
          </a:p>
          <a:p>
            <a:pPr indent="0" lvl="0" marL="0" rtl="0" algn="ctr">
              <a:spcBef>
                <a:spcPts val="0"/>
              </a:spcBef>
              <a:spcAft>
                <a:spcPts val="0"/>
              </a:spcAft>
              <a:buNone/>
            </a:pPr>
            <a:r>
              <a:rPr lang="en"/>
              <a:t>to find local plant samples.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804800" y="0"/>
            <a:ext cx="3966151" cy="2644101"/>
          </a:xfrm>
          <a:prstGeom prst="rect">
            <a:avLst/>
          </a:prstGeom>
          <a:noFill/>
          <a:ln>
            <a:noFill/>
          </a:ln>
        </p:spPr>
      </p:pic>
      <p:pic>
        <p:nvPicPr>
          <p:cNvPr id="71" name="Google Shape;71;p15"/>
          <p:cNvPicPr preferRelativeResize="0"/>
          <p:nvPr/>
        </p:nvPicPr>
        <p:blipFill>
          <a:blip r:embed="rId4">
            <a:alphaModFix/>
          </a:blip>
          <a:stretch>
            <a:fillRect/>
          </a:stretch>
        </p:blipFill>
        <p:spPr>
          <a:xfrm>
            <a:off x="4952250" y="0"/>
            <a:ext cx="3848743" cy="2569851"/>
          </a:xfrm>
          <a:prstGeom prst="rect">
            <a:avLst/>
          </a:prstGeom>
          <a:noFill/>
          <a:ln>
            <a:noFill/>
          </a:ln>
        </p:spPr>
      </p:pic>
      <p:pic>
        <p:nvPicPr>
          <p:cNvPr id="72" name="Google Shape;72;p15"/>
          <p:cNvPicPr preferRelativeResize="0"/>
          <p:nvPr/>
        </p:nvPicPr>
        <p:blipFill>
          <a:blip r:embed="rId5">
            <a:alphaModFix/>
          </a:blip>
          <a:stretch>
            <a:fillRect/>
          </a:stretch>
        </p:blipFill>
        <p:spPr>
          <a:xfrm>
            <a:off x="4952250" y="2796500"/>
            <a:ext cx="3327456" cy="2495599"/>
          </a:xfrm>
          <a:prstGeom prst="rect">
            <a:avLst/>
          </a:prstGeom>
          <a:noFill/>
          <a:ln>
            <a:noFill/>
          </a:ln>
        </p:spPr>
      </p:pic>
      <p:pic>
        <p:nvPicPr>
          <p:cNvPr id="73" name="Google Shape;73;p15"/>
          <p:cNvPicPr preferRelativeResize="0"/>
          <p:nvPr/>
        </p:nvPicPr>
        <p:blipFill>
          <a:blip r:embed="rId6">
            <a:alphaModFix/>
          </a:blip>
          <a:stretch>
            <a:fillRect/>
          </a:stretch>
        </p:blipFill>
        <p:spPr>
          <a:xfrm>
            <a:off x="0" y="2796501"/>
            <a:ext cx="4768949" cy="18728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52400" y="152400"/>
            <a:ext cx="3225800" cy="4838701"/>
          </a:xfrm>
          <a:prstGeom prst="rect">
            <a:avLst/>
          </a:prstGeom>
          <a:noFill/>
          <a:ln>
            <a:noFill/>
          </a:ln>
        </p:spPr>
      </p:pic>
      <p:pic>
        <p:nvPicPr>
          <p:cNvPr id="79" name="Google Shape;79;p16"/>
          <p:cNvPicPr preferRelativeResize="0"/>
          <p:nvPr/>
        </p:nvPicPr>
        <p:blipFill>
          <a:blip r:embed="rId4">
            <a:alphaModFix/>
          </a:blip>
          <a:stretch>
            <a:fillRect/>
          </a:stretch>
        </p:blipFill>
        <p:spPr>
          <a:xfrm>
            <a:off x="3530600" y="441000"/>
            <a:ext cx="5461001" cy="40957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b="0" l="0" r="22702" t="0"/>
          <a:stretch/>
        </p:blipFill>
        <p:spPr>
          <a:xfrm>
            <a:off x="331375" y="154200"/>
            <a:ext cx="2602800" cy="2244824"/>
          </a:xfrm>
          <a:prstGeom prst="rect">
            <a:avLst/>
          </a:prstGeom>
          <a:noFill/>
          <a:ln>
            <a:noFill/>
          </a:ln>
        </p:spPr>
      </p:pic>
      <p:pic>
        <p:nvPicPr>
          <p:cNvPr id="85" name="Google Shape;85;p17"/>
          <p:cNvPicPr preferRelativeResize="0"/>
          <p:nvPr/>
        </p:nvPicPr>
        <p:blipFill rotWithShape="1">
          <a:blip r:embed="rId4">
            <a:alphaModFix/>
          </a:blip>
          <a:srcRect b="0" l="0" r="43417" t="13210"/>
          <a:stretch/>
        </p:blipFill>
        <p:spPr>
          <a:xfrm>
            <a:off x="331375" y="2701100"/>
            <a:ext cx="2602800" cy="2244825"/>
          </a:xfrm>
          <a:prstGeom prst="rect">
            <a:avLst/>
          </a:prstGeom>
          <a:noFill/>
          <a:ln>
            <a:noFill/>
          </a:ln>
        </p:spPr>
      </p:pic>
      <p:pic>
        <p:nvPicPr>
          <p:cNvPr id="86" name="Google Shape;86;p17"/>
          <p:cNvPicPr preferRelativeResize="0"/>
          <p:nvPr/>
        </p:nvPicPr>
        <p:blipFill rotWithShape="1">
          <a:blip r:embed="rId5">
            <a:alphaModFix/>
          </a:blip>
          <a:srcRect b="0" l="22708" r="0" t="0"/>
          <a:stretch/>
        </p:blipFill>
        <p:spPr>
          <a:xfrm>
            <a:off x="3449575" y="154175"/>
            <a:ext cx="2602800" cy="2244875"/>
          </a:xfrm>
          <a:prstGeom prst="rect">
            <a:avLst/>
          </a:prstGeom>
          <a:noFill/>
          <a:ln>
            <a:noFill/>
          </a:ln>
        </p:spPr>
      </p:pic>
      <p:pic>
        <p:nvPicPr>
          <p:cNvPr id="87" name="Google Shape;87;p17"/>
          <p:cNvPicPr preferRelativeResize="0"/>
          <p:nvPr/>
        </p:nvPicPr>
        <p:blipFill rotWithShape="1">
          <a:blip r:embed="rId6">
            <a:alphaModFix/>
          </a:blip>
          <a:srcRect b="6874" l="0" r="0" t="6874"/>
          <a:stretch/>
        </p:blipFill>
        <p:spPr>
          <a:xfrm>
            <a:off x="6388800" y="154200"/>
            <a:ext cx="2602800" cy="2244825"/>
          </a:xfrm>
          <a:prstGeom prst="rect">
            <a:avLst/>
          </a:prstGeom>
          <a:noFill/>
          <a:ln>
            <a:noFill/>
          </a:ln>
        </p:spPr>
      </p:pic>
      <p:pic>
        <p:nvPicPr>
          <p:cNvPr id="88" name="Google Shape;88;p17"/>
          <p:cNvPicPr preferRelativeResize="0"/>
          <p:nvPr/>
        </p:nvPicPr>
        <p:blipFill rotWithShape="1">
          <a:blip r:embed="rId7">
            <a:alphaModFix/>
          </a:blip>
          <a:srcRect b="3573" l="21889" r="12926" t="11768"/>
          <a:stretch/>
        </p:blipFill>
        <p:spPr>
          <a:xfrm>
            <a:off x="3449575" y="2701075"/>
            <a:ext cx="2602801" cy="2244875"/>
          </a:xfrm>
          <a:prstGeom prst="rect">
            <a:avLst/>
          </a:prstGeom>
          <a:noFill/>
          <a:ln>
            <a:noFill/>
          </a:ln>
        </p:spPr>
      </p:pic>
      <p:pic>
        <p:nvPicPr>
          <p:cNvPr id="89" name="Google Shape;89;p17"/>
          <p:cNvPicPr preferRelativeResize="0"/>
          <p:nvPr/>
        </p:nvPicPr>
        <p:blipFill rotWithShape="1">
          <a:blip r:embed="rId8">
            <a:alphaModFix/>
          </a:blip>
          <a:srcRect b="20417" l="13968" r="30337" t="7490"/>
          <a:stretch/>
        </p:blipFill>
        <p:spPr>
          <a:xfrm>
            <a:off x="6388800" y="2701100"/>
            <a:ext cx="2602800" cy="2244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ctrTitle"/>
          </p:nvPr>
        </p:nvSpPr>
        <p:spPr>
          <a:xfrm>
            <a:off x="311708" y="11306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Pacific Northwest</a:t>
            </a:r>
            <a:endParaRPr/>
          </a:p>
          <a:p>
            <a:pPr indent="0" lvl="0" marL="0" rtl="0" algn="ctr">
              <a:spcBef>
                <a:spcPts val="0"/>
              </a:spcBef>
              <a:spcAft>
                <a:spcPts val="0"/>
              </a:spcAft>
              <a:buNone/>
            </a:pPr>
            <a:r>
              <a:rPr lang="en"/>
              <a:t>Plant Examples</a:t>
            </a:r>
            <a:endParaRPr/>
          </a:p>
        </p:txBody>
      </p:sp>
      <p:sp>
        <p:nvSpPr>
          <p:cNvPr id="95" name="Google Shape;95;p18"/>
          <p:cNvSpPr txBox="1"/>
          <p:nvPr>
            <p:ph idx="1" type="subTitle"/>
          </p:nvPr>
        </p:nvSpPr>
        <p:spPr>
          <a:xfrm>
            <a:off x="311700" y="32202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Use these or add your own from your region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9"/>
          <p:cNvPicPr preferRelativeResize="0"/>
          <p:nvPr/>
        </p:nvPicPr>
        <p:blipFill>
          <a:blip r:embed="rId3">
            <a:alphaModFix/>
          </a:blip>
          <a:stretch>
            <a:fillRect/>
          </a:stretch>
        </p:blipFill>
        <p:spPr>
          <a:xfrm>
            <a:off x="1242713" y="0"/>
            <a:ext cx="6658580"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1711925" y="892825"/>
            <a:ext cx="7432076" cy="4180574"/>
          </a:xfrm>
          <a:prstGeom prst="rect">
            <a:avLst/>
          </a:prstGeom>
          <a:noFill/>
          <a:ln>
            <a:noFill/>
          </a:ln>
        </p:spPr>
      </p:pic>
      <p:pic>
        <p:nvPicPr>
          <p:cNvPr id="106" name="Google Shape;106;p20"/>
          <p:cNvPicPr preferRelativeResize="0"/>
          <p:nvPr/>
        </p:nvPicPr>
        <p:blipFill rotWithShape="1">
          <a:blip r:embed="rId4">
            <a:alphaModFix/>
          </a:blip>
          <a:srcRect b="0" l="0" r="79923" t="0"/>
          <a:stretch/>
        </p:blipFill>
        <p:spPr>
          <a:xfrm>
            <a:off x="0" y="0"/>
            <a:ext cx="1835851" cy="5143500"/>
          </a:xfrm>
          <a:prstGeom prst="rect">
            <a:avLst/>
          </a:prstGeom>
          <a:noFill/>
          <a:ln>
            <a:noFill/>
          </a:ln>
        </p:spPr>
      </p:pic>
      <p:sp>
        <p:nvSpPr>
          <p:cNvPr id="107" name="Google Shape;107;p20"/>
          <p:cNvSpPr txBox="1"/>
          <p:nvPr/>
        </p:nvSpPr>
        <p:spPr>
          <a:xfrm>
            <a:off x="1835850" y="147175"/>
            <a:ext cx="7180800" cy="6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rPr>
              <a:t>Crops Grown in Washington State</a:t>
            </a:r>
            <a:endParaRPr b="1" sz="30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1"/>
          <p:cNvPicPr preferRelativeResize="0"/>
          <p:nvPr/>
        </p:nvPicPr>
        <p:blipFill rotWithShape="1">
          <a:blip r:embed="rId3">
            <a:alphaModFix/>
          </a:blip>
          <a:srcRect b="0" l="0" r="0" t="7201"/>
          <a:stretch/>
        </p:blipFill>
        <p:spPr>
          <a:xfrm>
            <a:off x="3759312" y="463300"/>
            <a:ext cx="2011400" cy="2485975"/>
          </a:xfrm>
          <a:prstGeom prst="rect">
            <a:avLst/>
          </a:prstGeom>
          <a:noFill/>
          <a:ln>
            <a:noFill/>
          </a:ln>
        </p:spPr>
      </p:pic>
      <p:pic>
        <p:nvPicPr>
          <p:cNvPr id="113" name="Google Shape;113;p21"/>
          <p:cNvPicPr preferRelativeResize="0"/>
          <p:nvPr/>
        </p:nvPicPr>
        <p:blipFill>
          <a:blip r:embed="rId4">
            <a:alphaModFix/>
          </a:blip>
          <a:stretch>
            <a:fillRect/>
          </a:stretch>
        </p:blipFill>
        <p:spPr>
          <a:xfrm>
            <a:off x="268387" y="463300"/>
            <a:ext cx="1444850" cy="2485974"/>
          </a:xfrm>
          <a:prstGeom prst="rect">
            <a:avLst/>
          </a:prstGeom>
          <a:noFill/>
          <a:ln>
            <a:noFill/>
          </a:ln>
        </p:spPr>
      </p:pic>
      <p:pic>
        <p:nvPicPr>
          <p:cNvPr id="114" name="Google Shape;114;p21"/>
          <p:cNvPicPr preferRelativeResize="0"/>
          <p:nvPr/>
        </p:nvPicPr>
        <p:blipFill rotWithShape="1">
          <a:blip r:embed="rId5">
            <a:alphaModFix/>
          </a:blip>
          <a:srcRect b="11610" l="0" r="0" t="13004"/>
          <a:stretch/>
        </p:blipFill>
        <p:spPr>
          <a:xfrm>
            <a:off x="1983425" y="3082373"/>
            <a:ext cx="1913204" cy="1924550"/>
          </a:xfrm>
          <a:prstGeom prst="rect">
            <a:avLst/>
          </a:prstGeom>
          <a:noFill/>
          <a:ln>
            <a:noFill/>
          </a:ln>
        </p:spPr>
      </p:pic>
      <p:pic>
        <p:nvPicPr>
          <p:cNvPr id="115" name="Google Shape;115;p21"/>
          <p:cNvPicPr preferRelativeResize="0"/>
          <p:nvPr/>
        </p:nvPicPr>
        <p:blipFill rotWithShape="1">
          <a:blip r:embed="rId6">
            <a:alphaModFix/>
          </a:blip>
          <a:srcRect b="0" l="5788" r="8720" t="0"/>
          <a:stretch/>
        </p:blipFill>
        <p:spPr>
          <a:xfrm>
            <a:off x="6648250" y="3099676"/>
            <a:ext cx="2104363" cy="1865650"/>
          </a:xfrm>
          <a:prstGeom prst="rect">
            <a:avLst/>
          </a:prstGeom>
          <a:noFill/>
          <a:ln>
            <a:noFill/>
          </a:ln>
        </p:spPr>
      </p:pic>
      <p:pic>
        <p:nvPicPr>
          <p:cNvPr id="116" name="Google Shape;116;p21"/>
          <p:cNvPicPr preferRelativeResize="0"/>
          <p:nvPr/>
        </p:nvPicPr>
        <p:blipFill rotWithShape="1">
          <a:blip r:embed="rId7">
            <a:alphaModFix/>
          </a:blip>
          <a:srcRect b="0" l="0" r="0" t="9083"/>
          <a:stretch/>
        </p:blipFill>
        <p:spPr>
          <a:xfrm>
            <a:off x="3974185" y="3082375"/>
            <a:ext cx="2596515" cy="1924550"/>
          </a:xfrm>
          <a:prstGeom prst="rect">
            <a:avLst/>
          </a:prstGeom>
          <a:noFill/>
          <a:ln>
            <a:noFill/>
          </a:ln>
        </p:spPr>
      </p:pic>
      <p:pic>
        <p:nvPicPr>
          <p:cNvPr id="117" name="Google Shape;117;p21"/>
          <p:cNvPicPr preferRelativeResize="0"/>
          <p:nvPr/>
        </p:nvPicPr>
        <p:blipFill rotWithShape="1">
          <a:blip r:embed="rId8">
            <a:alphaModFix/>
          </a:blip>
          <a:srcRect b="11198" l="16130" r="31838" t="0"/>
          <a:stretch/>
        </p:blipFill>
        <p:spPr>
          <a:xfrm>
            <a:off x="5878313" y="473275"/>
            <a:ext cx="1444850" cy="2466025"/>
          </a:xfrm>
          <a:prstGeom prst="rect">
            <a:avLst/>
          </a:prstGeom>
          <a:noFill/>
          <a:ln>
            <a:noFill/>
          </a:ln>
        </p:spPr>
      </p:pic>
      <p:pic>
        <p:nvPicPr>
          <p:cNvPr id="118" name="Google Shape;118;p21"/>
          <p:cNvPicPr preferRelativeResize="0"/>
          <p:nvPr/>
        </p:nvPicPr>
        <p:blipFill>
          <a:blip r:embed="rId9">
            <a:alphaModFix/>
          </a:blip>
          <a:stretch>
            <a:fillRect/>
          </a:stretch>
        </p:blipFill>
        <p:spPr>
          <a:xfrm>
            <a:off x="391375" y="3070235"/>
            <a:ext cx="1444850" cy="1924541"/>
          </a:xfrm>
          <a:prstGeom prst="rect">
            <a:avLst/>
          </a:prstGeom>
          <a:noFill/>
          <a:ln>
            <a:noFill/>
          </a:ln>
        </p:spPr>
      </p:pic>
      <p:pic>
        <p:nvPicPr>
          <p:cNvPr id="119" name="Google Shape;119;p21"/>
          <p:cNvPicPr preferRelativeResize="0"/>
          <p:nvPr/>
        </p:nvPicPr>
        <p:blipFill rotWithShape="1">
          <a:blip r:embed="rId10">
            <a:alphaModFix/>
          </a:blip>
          <a:srcRect b="0" l="15664" r="10693" t="0"/>
          <a:stretch/>
        </p:blipFill>
        <p:spPr>
          <a:xfrm>
            <a:off x="1820838" y="463300"/>
            <a:ext cx="1830875" cy="2485975"/>
          </a:xfrm>
          <a:prstGeom prst="rect">
            <a:avLst/>
          </a:prstGeom>
          <a:noFill/>
          <a:ln>
            <a:noFill/>
          </a:ln>
        </p:spPr>
      </p:pic>
      <p:pic>
        <p:nvPicPr>
          <p:cNvPr id="120" name="Google Shape;120;p21"/>
          <p:cNvPicPr preferRelativeResize="0"/>
          <p:nvPr/>
        </p:nvPicPr>
        <p:blipFill rotWithShape="1">
          <a:blip r:embed="rId11">
            <a:alphaModFix/>
          </a:blip>
          <a:srcRect b="9812" l="15153" r="17438" t="4123"/>
          <a:stretch/>
        </p:blipFill>
        <p:spPr>
          <a:xfrm>
            <a:off x="7430763" y="473275"/>
            <a:ext cx="1444850" cy="2459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